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tl="1" saveSubsetFonts="1">
  <p:sldMasterIdLst>
    <p:sldMasterId id="2147483781" r:id="rId1"/>
  </p:sldMasterIdLst>
  <p:notesMasterIdLst>
    <p:notesMasterId r:id="rId40"/>
  </p:notesMasterIdLst>
  <p:handoutMasterIdLst>
    <p:handoutMasterId r:id="rId41"/>
  </p:handoutMasterIdLst>
  <p:sldIdLst>
    <p:sldId id="256" r:id="rId2"/>
    <p:sldId id="257" r:id="rId3"/>
    <p:sldId id="258" r:id="rId4"/>
    <p:sldId id="260" r:id="rId5"/>
    <p:sldId id="263" r:id="rId6"/>
    <p:sldId id="298" r:id="rId7"/>
    <p:sldId id="284" r:id="rId8"/>
    <p:sldId id="259" r:id="rId9"/>
    <p:sldId id="285" r:id="rId10"/>
    <p:sldId id="261" r:id="rId11"/>
    <p:sldId id="262" r:id="rId12"/>
    <p:sldId id="264" r:id="rId13"/>
    <p:sldId id="265" r:id="rId14"/>
    <p:sldId id="266" r:id="rId15"/>
    <p:sldId id="286" r:id="rId16"/>
    <p:sldId id="287" r:id="rId17"/>
    <p:sldId id="288" r:id="rId18"/>
    <p:sldId id="289" r:id="rId19"/>
    <p:sldId id="291" r:id="rId20"/>
    <p:sldId id="292" r:id="rId21"/>
    <p:sldId id="293" r:id="rId22"/>
    <p:sldId id="297" r:id="rId23"/>
    <p:sldId id="267" r:id="rId24"/>
    <p:sldId id="268" r:id="rId25"/>
    <p:sldId id="269" r:id="rId26"/>
    <p:sldId id="296" r:id="rId27"/>
    <p:sldId id="271" r:id="rId28"/>
    <p:sldId id="272" r:id="rId29"/>
    <p:sldId id="276" r:id="rId30"/>
    <p:sldId id="277" r:id="rId31"/>
    <p:sldId id="278" r:id="rId32"/>
    <p:sldId id="279" r:id="rId33"/>
    <p:sldId id="280" r:id="rId34"/>
    <p:sldId id="281" r:id="rId35"/>
    <p:sldId id="282" r:id="rId36"/>
    <p:sldId id="283" r:id="rId37"/>
    <p:sldId id="294" r:id="rId38"/>
    <p:sldId id="295" r:id="rId3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5FF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סגנון ביניים 2 - הדגשה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5005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עליונה 1">
            <a:extLst>
              <a:ext uri="{FF2B5EF4-FFF2-40B4-BE49-F238E27FC236}">
                <a16:creationId xmlns:a16="http://schemas.microsoft.com/office/drawing/2014/main" id="{4C602CAC-7FA3-4D8B-BF48-A2D7803C67C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מציין מיקום של תאריך 2">
            <a:extLst>
              <a:ext uri="{FF2B5EF4-FFF2-40B4-BE49-F238E27FC236}">
                <a16:creationId xmlns:a16="http://schemas.microsoft.com/office/drawing/2014/main" id="{019ED592-3A78-439F-BD76-3F9D7C0D235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1588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79BB0395-DA2E-4BE2-AE9F-5177B03B96E9}" type="datetimeFigureOut">
              <a:rPr lang="he-IL" smtClean="0"/>
              <a:t>ט'/תמוז/תשפ"א</a:t>
            </a:fld>
            <a:endParaRPr lang="he-IL"/>
          </a:p>
        </p:txBody>
      </p:sp>
      <p:sp>
        <p:nvSpPr>
          <p:cNvPr id="4" name="מציין מיקום של כותרת תחתונה 3">
            <a:extLst>
              <a:ext uri="{FF2B5EF4-FFF2-40B4-BE49-F238E27FC236}">
                <a16:creationId xmlns:a16="http://schemas.microsoft.com/office/drawing/2014/main" id="{1734DF81-55F9-47FB-B87A-078007B678B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38862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5" name="מציין מיקום של מספר שקופית 4">
            <a:extLst>
              <a:ext uri="{FF2B5EF4-FFF2-40B4-BE49-F238E27FC236}">
                <a16:creationId xmlns:a16="http://schemas.microsoft.com/office/drawing/2014/main" id="{5D7C7E05-7301-462F-AA94-76E285315A3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1588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4609A2C5-84B3-49AB-A215-5CBCDBD3ED18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280996069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עליונה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F969763A-E836-48B8-A997-BFC43FD8131B}" type="datetimeFigureOut">
              <a:rPr lang="he-IL" smtClean="0"/>
              <a:t>ט'/תמוז/תשפ"א</a:t>
            </a:fld>
            <a:endParaRPr lang="he-IL"/>
          </a:p>
        </p:txBody>
      </p:sp>
      <p:sp>
        <p:nvSpPr>
          <p:cNvPr id="4" name="מציין מיקום של תמונת שקופית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he-IL"/>
          </a:p>
        </p:txBody>
      </p:sp>
      <p:sp>
        <p:nvSpPr>
          <p:cNvPr id="5" name="מציין מיקום של הערות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B5FD294F-4C69-495C-814A-EF85FFE454D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208307350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שקופית כותרת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/>
              <a:t>לחץ כדי לערוך סגנון כותרת משנה של תבנית בסיס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707C99F4-F83B-42ED-B968-688BB715A717}" type="datetime1">
              <a:rPr lang="en-US" smtClean="0"/>
              <a:t>6/19/2021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18870580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BD3F5-53B8-4C2C-8C51-AE8411C8E76B}" type="datetime1">
              <a:rPr lang="en-US" smtClean="0"/>
              <a:t>6/19/2021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15551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0BAF0-D21D-4377-A585-DF5EF456DFBC}" type="datetime1">
              <a:rPr lang="en-US" smtClean="0"/>
              <a:t>6/19/2021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65499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EA4C4-96F0-4263-94D8-756791534BF3}" type="datetime1">
              <a:rPr lang="en-US" smtClean="0"/>
              <a:t>6/19/2021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260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כותרת מקטע עליונה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2FB0595-B6A5-42B0-96ED-55EF5CA704E1}" type="datetime1">
              <a:rPr lang="en-US" smtClean="0"/>
              <a:t>6/19/2021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25077815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3293E-B6C7-480B-8AA0-2692A5E8ABE9}" type="datetime1">
              <a:rPr lang="en-US" smtClean="0"/>
              <a:t>6/19/2021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20325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61A260-40DD-4664-A439-857611AE28DA}" type="datetime1">
              <a:rPr lang="en-US" smtClean="0"/>
              <a:t>6/19/2021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90343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F8953-74A6-4022-ABA5-B454EDCAFCBE}" type="datetime1">
              <a:rPr lang="en-US" smtClean="0"/>
              <a:t>6/19/2021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41242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22405-0017-4818-90F3-0AD524E803E4}" type="datetime1">
              <a:rPr lang="en-US" smtClean="0"/>
              <a:t>6/19/2021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41715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4FA74E2-D326-4D2E-8D36-8CA37AD65AF4}" type="datetime1">
              <a:rPr lang="en-US" smtClean="0"/>
              <a:t>6/19/2021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574675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E48B0BE-3D9E-4819-B753-62216ECBD716}" type="datetime1">
              <a:rPr lang="en-US" smtClean="0"/>
              <a:t>6/19/2021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7927879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34F81A87-D11F-4EAB-93C6-E147E7C7FC7D}" type="datetime1">
              <a:rPr lang="en-US" smtClean="0"/>
              <a:t>6/19/2021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295284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2" r:id="rId1"/>
    <p:sldLayoutId id="2147483783" r:id="rId2"/>
    <p:sldLayoutId id="2147483784" r:id="rId3"/>
    <p:sldLayoutId id="2147483785" r:id="rId4"/>
    <p:sldLayoutId id="2147483786" r:id="rId5"/>
    <p:sldLayoutId id="2147483787" r:id="rId6"/>
    <p:sldLayoutId id="2147483788" r:id="rId7"/>
    <p:sldLayoutId id="2147483789" r:id="rId8"/>
    <p:sldLayoutId id="2147483790" r:id="rId9"/>
    <p:sldLayoutId id="2147483791" r:id="rId10"/>
    <p:sldLayoutId id="2147483792" r:id="rId11"/>
  </p:sldLayoutIdLst>
  <p:hf hdr="0" ftr="0" dt="0"/>
  <p:txStyles>
    <p:titleStyle>
      <a:lvl1pPr algn="l" defTabSz="914400" rtl="1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r" defTabSz="914400" rtl="1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r" defTabSz="914400" rtl="1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r" defTabSz="914400" rtl="1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r" defTabSz="914400" rtl="1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r" defTabSz="914400" rtl="1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r" defTabSz="914400" rtl="1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r" defTabSz="914400" rtl="1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r" defTabSz="914400" rtl="1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r" defTabSz="914400" rtl="1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cs231n.github.io/convolutional-networks/" TargetMode="External"/><Relationship Id="rId2" Type="http://schemas.openxmlformats.org/officeDocument/2006/relationships/hyperlink" Target="https://deepai.org/machine-learning-glossary-and-terms/softmax-layer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owardsdatascience.com/a-comprehensive-guide-to-convolutional-neural-networks-the-eli5-way-3bd2b1164a53" TargetMode="External"/><Relationship Id="rId5" Type="http://schemas.openxmlformats.org/officeDocument/2006/relationships/hyperlink" Target="https://www.jeremyjordan.me/autoencoders/" TargetMode="External"/><Relationship Id="rId4" Type="http://schemas.openxmlformats.org/officeDocument/2006/relationships/hyperlink" Target="https://machinelearningmastery.com/gentle-introduction-mini-batch-gradient-descent-configure-batch-size/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hyperlink" Target="https://deepai.org/machine-learning-glossary-and-terms/vector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9025FE8-0644-402D-8EF0-DE494C32DC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10" r="-1" b="-1"/>
          <a:stretch/>
        </p:blipFill>
        <p:spPr>
          <a:xfrm>
            <a:off x="3048" y="10"/>
            <a:ext cx="12188952" cy="6857990"/>
          </a:xfrm>
          <a:prstGeom prst="rect">
            <a:avLst/>
          </a:prstGeom>
        </p:spPr>
      </p:pic>
      <p:sp>
        <p:nvSpPr>
          <p:cNvPr id="2" name="כותרת 1">
            <a:extLst>
              <a:ext uri="{FF2B5EF4-FFF2-40B4-BE49-F238E27FC236}">
                <a16:creationId xmlns:a16="http://schemas.microsoft.com/office/drawing/2014/main" id="{05B9A492-0A8F-4FE6-A687-B7FF517A3A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6116" y="3085695"/>
            <a:ext cx="11282984" cy="3125338"/>
          </a:xfrm>
        </p:spPr>
        <p:txBody>
          <a:bodyPr anchor="b">
            <a:normAutofit fontScale="90000"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36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Investigate Handwriting for Identification</a:t>
            </a:r>
            <a:br>
              <a:rPr lang="en-US" sz="36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en-US" sz="36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Using Deep Learning Algorithms </a:t>
            </a:r>
            <a:b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b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Capstone Project Phase 1</a:t>
            </a:r>
            <a:b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</a:br>
            <a:b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en-US" sz="1800" b="1" u="sng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Supervisor: </a:t>
            </a:r>
            <a:b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Mr.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Illya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Zeldner</a:t>
            </a:r>
            <a:b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b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endParaRPr lang="he-IL" sz="7200" dirty="0"/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A43CB1EF-9448-40E8-8372-EBDA3AD080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30983" y="5348639"/>
            <a:ext cx="6953250" cy="862394"/>
          </a:xfrm>
        </p:spPr>
        <p:txBody>
          <a:bodyPr anchor="t">
            <a:normAutofit/>
          </a:bodyPr>
          <a:lstStyle/>
          <a:p>
            <a:pPr algn="ctr"/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Adi Lampert &amp; Doron Tuchman</a:t>
            </a:r>
            <a:endParaRPr lang="he-IL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image1.jpg">
            <a:extLst>
              <a:ext uri="{FF2B5EF4-FFF2-40B4-BE49-F238E27FC236}">
                <a16:creationId xmlns:a16="http://schemas.microsoft.com/office/drawing/2014/main" id="{5D6461D1-DADB-493B-AFB9-F5CA70A5BDE1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4218622" y="646967"/>
            <a:ext cx="3754755" cy="913829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27232227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6099E329-04E7-41CE-B217-054796CA4A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38200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Scanning strategy </a:t>
            </a:r>
            <a:endParaRPr lang="he-IL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01D41787-ABB2-47FD-A17B-2F9D662329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700463"/>
            <a:ext cx="9601200" cy="4471737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Main goal of the scanning strategy is to solve the 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overfitting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problem. </a:t>
            </a:r>
          </a:p>
          <a:p>
            <a:pPr marL="0" indent="0" algn="l">
              <a:buNone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l"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order to receive 113X113 images, we will perform a few steps: </a:t>
            </a:r>
          </a:p>
          <a:p>
            <a:pPr marL="0" indent="0" algn="l">
              <a:buNone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l">
              <a:buNone/>
            </a:pPr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♦ 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esize the scanned image so that min(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w,h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)=113, </a:t>
            </a:r>
            <a:b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while maintaining its aspect ratio</a:t>
            </a:r>
          </a:p>
          <a:p>
            <a:pPr marL="0" indent="0" algn="l">
              <a:buNone/>
            </a:pPr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♦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113×113 image patches are randomly cropped from the resized image.</a:t>
            </a:r>
          </a:p>
          <a:p>
            <a:pPr marL="0" indent="0" algn="l">
              <a:buNone/>
            </a:pPr>
            <a:endParaRPr lang="en-US" sz="1800" dirty="0">
              <a:latin typeface="Calibri" panose="020F0502020204030204" pitchFamily="34" charset="0"/>
              <a:cs typeface="Arial" panose="020B0604020202020204" pitchFamily="34" charset="0"/>
            </a:endParaRPr>
          </a:p>
          <a:p>
            <a:pPr marL="0" indent="0" algn="l">
              <a:buNone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l">
              <a:buNone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תמונה 6">
            <a:extLst>
              <a:ext uri="{FF2B5EF4-FFF2-40B4-BE49-F238E27FC236}">
                <a16:creationId xmlns:a16="http://schemas.microsoft.com/office/drawing/2014/main" id="{ACD7C726-E09C-40D7-92AC-E0AA2068ECFE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2427" b="-2122"/>
          <a:stretch/>
        </p:blipFill>
        <p:spPr bwMode="auto">
          <a:xfrm>
            <a:off x="8879840" y="1459831"/>
            <a:ext cx="1391920" cy="3938337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9" name="תמונה 8">
            <a:extLst>
              <a:ext uri="{FF2B5EF4-FFF2-40B4-BE49-F238E27FC236}">
                <a16:creationId xmlns:a16="http://schemas.microsoft.com/office/drawing/2014/main" id="{FE6025B6-D451-4719-ABE0-AA68046B097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333" t="46074" r="18667" b="41185"/>
          <a:stretch/>
        </p:blipFill>
        <p:spPr>
          <a:xfrm>
            <a:off x="1471901" y="4436177"/>
            <a:ext cx="6039293" cy="1442720"/>
          </a:xfrm>
          <a:prstGeom prst="rect">
            <a:avLst/>
          </a:prstGeom>
        </p:spPr>
      </p:pic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32E974CE-8C33-48DF-A9CC-7C12ED218C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0444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6099E329-04E7-41CE-B217-054796CA4A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381000"/>
            <a:ext cx="9601200" cy="838200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Convolutional layers</a:t>
            </a:r>
            <a:b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and Max-pooing layers</a:t>
            </a:r>
            <a:endParaRPr lang="he-IL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01D41787-ABB2-47FD-A17B-2F9D662329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666241"/>
            <a:ext cx="9601200" cy="4851400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every stream we have 5 convolutional layers and  3 max-pooling layers.</a:t>
            </a:r>
          </a:p>
          <a:p>
            <a:pPr marL="0" indent="0" algn="l"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indent="0" algn="l"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Convolutional layer contains: </a:t>
            </a:r>
          </a:p>
          <a:p>
            <a:pPr marL="0" indent="0" algn="l">
              <a:buNone/>
            </a:pPr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♦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α kernels of size β × β</a:t>
            </a:r>
          </a:p>
          <a:p>
            <a:pPr marL="0" indent="0" algn="l">
              <a:buNone/>
            </a:pPr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♦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stride of σ pixels</a:t>
            </a:r>
          </a:p>
          <a:p>
            <a:pPr marL="0" indent="0" algn="l">
              <a:buNone/>
            </a:pPr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♦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padding of θ pixels</a:t>
            </a:r>
          </a:p>
          <a:p>
            <a:pPr marL="0" indent="0" algn="l">
              <a:buNone/>
            </a:pPr>
            <a:endParaRPr lang="he-IL" sz="18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indent="0" algn="l">
              <a:buNone/>
            </a:pP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indent="0" algn="l">
              <a:buNone/>
            </a:pP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Max-pooling layer contains:</a:t>
            </a:r>
          </a:p>
          <a:p>
            <a:pPr marL="0" indent="0" algn="l">
              <a:buNone/>
            </a:pPr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♦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Max-pooling operation in a neighborhood of size β × β </a:t>
            </a:r>
          </a:p>
          <a:p>
            <a:pPr marL="0" indent="0" algn="l">
              <a:buNone/>
            </a:pPr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♦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Stride of σ pixels.</a:t>
            </a:r>
          </a:p>
          <a:p>
            <a:pPr marL="0" indent="0" algn="l">
              <a:buNone/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indent="0" algn="l">
              <a:buNone/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indent="0" algn="l">
              <a:buNone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תמונה 5">
            <a:extLst>
              <a:ext uri="{FF2B5EF4-FFF2-40B4-BE49-F238E27FC236}">
                <a16:creationId xmlns:a16="http://schemas.microsoft.com/office/drawing/2014/main" id="{FC3D8AF5-D618-4C8B-B289-44F5CCCB8A98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95" r="27221"/>
          <a:stretch/>
        </p:blipFill>
        <p:spPr bwMode="auto">
          <a:xfrm>
            <a:off x="4429760" y="2525428"/>
            <a:ext cx="7498080" cy="246313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6F6B8B6F-7E5B-4B6B-A145-2F9AA10E21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1346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6099E329-04E7-41CE-B217-054796CA4A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24840"/>
            <a:ext cx="9601200" cy="838200"/>
          </a:xfrm>
        </p:spPr>
        <p:txBody>
          <a:bodyPr>
            <a:norm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Fully connected layer</a:t>
            </a:r>
            <a:endParaRPr lang="he-IL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01D41787-ABB2-47FD-A17B-2F9D662329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798319"/>
            <a:ext cx="9601200" cy="4719321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endParaRPr lang="en-US" sz="18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algn="l">
              <a:buNone/>
            </a:pPr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♦ Fully connected layer </a:t>
            </a:r>
            <a:r>
              <a:rPr lang="en-US" sz="18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80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ompiles the data extracted 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by previous layers to form the final output.</a:t>
            </a:r>
            <a:endParaRPr lang="en-US" sz="18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algn="l">
              <a:buNone/>
            </a:pPr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ppropriate neuron number reduces the risk of overfitting.</a:t>
            </a:r>
            <a:endParaRPr lang="en-US" sz="18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algn="l">
              <a:buNone/>
            </a:pPr>
            <a:endParaRPr lang="en-US" sz="1800" u="sng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algn="l">
              <a:buNone/>
            </a:pPr>
            <a:r>
              <a:rPr lang="en-US" sz="1800" u="sng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800" u="sng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ontrast experiment on validation set:</a:t>
            </a:r>
            <a:endParaRPr lang="he-IL" sz="1800" u="sng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algn="l">
              <a:buNone/>
            </a:pPr>
            <a:endParaRPr lang="en-US" sz="1800" u="sng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algn="l">
              <a:buNone/>
            </a:pPr>
            <a:endParaRPr lang="en-US" sz="1800" u="sng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algn="l">
              <a:buNone/>
            </a:pPr>
            <a:endParaRPr lang="en-US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algn="l">
              <a:buNone/>
            </a:pPr>
            <a:endParaRPr lang="en-US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algn="l">
              <a:buNone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861E5763-F504-4FB8-962E-F7614C0D846B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14" t="44884" r="72429" b="37286"/>
          <a:stretch/>
        </p:blipFill>
        <p:spPr bwMode="auto">
          <a:xfrm>
            <a:off x="1371600" y="3972560"/>
            <a:ext cx="4578350" cy="273812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מציין מיקום תוכן 2">
            <a:extLst>
              <a:ext uri="{FF2B5EF4-FFF2-40B4-BE49-F238E27FC236}">
                <a16:creationId xmlns:a16="http://schemas.microsoft.com/office/drawing/2014/main" id="{AFDD300D-CC4E-4E39-9158-C28F83F33A17}"/>
              </a:ext>
            </a:extLst>
          </p:cNvPr>
          <p:cNvSpPr txBox="1">
            <a:spLocks/>
          </p:cNvSpPr>
          <p:nvPr/>
        </p:nvSpPr>
        <p:spPr>
          <a:xfrm>
            <a:off x="6417310" y="4258945"/>
            <a:ext cx="4470400" cy="8921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r" defTabSz="914400" rtl="1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r" defTabSz="914400" rtl="1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r" defTabSz="914400" rtl="1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r" defTabSz="914400" rtl="1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r" defTabSz="914400" rtl="1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r" defTabSz="914400" rtl="1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r" defTabSz="914400" rtl="1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r" defTabSz="914400" rtl="1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r" defTabSz="914400" rtl="1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Font typeface="Franklin Gothic Book" panose="020B0503020102020204" pitchFamily="34" charset="0"/>
              <a:buNone/>
            </a:pPr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It was decided to have two fully connected layers with </a:t>
            </a:r>
            <a:r>
              <a:rPr lang="en-US" sz="18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1024 neurons</a:t>
            </a:r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</a:p>
          <a:p>
            <a:pPr marL="0" indent="0" algn="l">
              <a:buFont typeface="Franklin Gothic Book" panose="020B0503020102020204" pitchFamily="34" charset="0"/>
              <a:buNone/>
            </a:pPr>
            <a:endParaRPr lang="en-US" sz="18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algn="l">
              <a:buFont typeface="Franklin Gothic Book" panose="020B0503020102020204" pitchFamily="34" charset="0"/>
              <a:buNone/>
            </a:pPr>
            <a:endParaRPr lang="en-US" sz="18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algn="l">
              <a:buFont typeface="Franklin Gothic Book" panose="020B0503020102020204" pitchFamily="34" charset="0"/>
              <a:buNone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DD605474-3605-40F4-AB85-C92F42547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8122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6099E329-04E7-41CE-B217-054796CA4A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24840"/>
            <a:ext cx="9601200" cy="838200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Element wise sum &amp;</a:t>
            </a:r>
            <a:b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Softmax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&amp; Average </a:t>
            </a:r>
            <a:endParaRPr lang="he-IL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01D41787-ABB2-47FD-A17B-2F9D662329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798319"/>
            <a:ext cx="9601200" cy="4719321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endParaRPr lang="en-US" sz="18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algn="l">
              <a:buNone/>
            </a:pPr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♦ </a:t>
            </a:r>
            <a:r>
              <a:rPr lang="en-US" sz="1800" u="sng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Element wise sum- 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vectors output from the last step are 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merged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by element-wise sum operation.</a:t>
            </a:r>
          </a:p>
          <a:p>
            <a:pPr marL="0" indent="0" algn="l" rtl="0">
              <a:buNone/>
            </a:pPr>
            <a:endParaRPr lang="en-US" sz="1400" i="1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algn="l" rtl="0">
              <a:buNone/>
            </a:pPr>
            <a:endParaRPr lang="en-US" sz="18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algn="l" rtl="0">
              <a:buNone/>
            </a:pPr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♦Next step is the </a:t>
            </a:r>
            <a:r>
              <a:rPr lang="en-US" sz="1800" u="sng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Softmax</a:t>
            </a:r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function</a:t>
            </a:r>
          </a:p>
          <a:p>
            <a:pPr marL="0" indent="0" algn="l" rtl="0">
              <a:buNone/>
            </a:pPr>
            <a:endParaRPr lang="en-US" sz="18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algn="l" rtl="0">
              <a:buNone/>
            </a:pPr>
            <a:endParaRPr lang="en-US" sz="18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algn="l" rtl="0">
              <a:buNone/>
            </a:pPr>
            <a:endParaRPr lang="en-US" sz="18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algn="l" rtl="0">
              <a:buNone/>
            </a:pPr>
            <a:endParaRPr lang="en-US" sz="18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algn="l" rtl="0">
              <a:buNone/>
            </a:pPr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♦ Next step is </a:t>
            </a:r>
            <a:r>
              <a:rPr lang="en-US" sz="1800" u="sng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average – </a:t>
            </a:r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We do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average score vectors of all image patch pairs or image patch to 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construct the final prediction 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of input image.</a:t>
            </a:r>
          </a:p>
          <a:p>
            <a:pPr marL="0" indent="0" algn="l" rtl="0">
              <a:buNone/>
            </a:pPr>
            <a:endParaRPr lang="en-US" sz="1800" u="sng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algn="l" rtl="0">
              <a:buNone/>
            </a:pPr>
            <a:endParaRPr lang="en-US" sz="1800" u="sng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algn="l" rtl="0">
              <a:buNone/>
            </a:pPr>
            <a:endParaRPr lang="en-US" sz="1800" u="sng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algn="l">
              <a:buNone/>
            </a:pPr>
            <a:endParaRPr lang="en-US" sz="1800" u="sng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algn="l">
              <a:buNone/>
            </a:pPr>
            <a:endParaRPr lang="en-US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algn="l">
              <a:buNone/>
            </a:pPr>
            <a:endParaRPr lang="en-US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algn="l">
              <a:buNone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תמונה 5">
            <a:extLst>
              <a:ext uri="{FF2B5EF4-FFF2-40B4-BE49-F238E27FC236}">
                <a16:creationId xmlns:a16="http://schemas.microsoft.com/office/drawing/2014/main" id="{1B104EA4-F47D-43CE-984B-9B59E53D292D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5248"/>
          <a:stretch/>
        </p:blipFill>
        <p:spPr bwMode="auto">
          <a:xfrm>
            <a:off x="5384800" y="2575559"/>
            <a:ext cx="6807200" cy="316484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D486C306-64A5-49CA-A419-97941DA759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2509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6099E329-04E7-41CE-B217-054796CA4A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624840"/>
            <a:ext cx="10487025" cy="838200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 2 – Two channel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AutoEncoder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with SIFT</a:t>
            </a:r>
            <a:endParaRPr lang="he-IL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22">
            <a:extLst>
              <a:ext uri="{FF2B5EF4-FFF2-40B4-BE49-F238E27FC236}">
                <a16:creationId xmlns:a16="http://schemas.microsoft.com/office/drawing/2014/main" id="{7B7FCBFB-903A-4125-8B12-0DF6EA3AD2B9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2954" y="1641526"/>
            <a:ext cx="10487024" cy="481186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מציין מיקום של מספר שקופית 2">
            <a:extLst>
              <a:ext uri="{FF2B5EF4-FFF2-40B4-BE49-F238E27FC236}">
                <a16:creationId xmlns:a16="http://schemas.microsoft.com/office/drawing/2014/main" id="{DF0B6569-004B-47AE-BCAB-EDA7EBB78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56330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0A88608A-A612-4010-B70B-231E3FD13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AutoEncoder</a:t>
            </a:r>
            <a:endParaRPr lang="he-IL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61626ACA-4AF1-489B-81F7-8A98A9B71E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2026" y="4340589"/>
            <a:ext cx="9601200" cy="2061883"/>
          </a:xfrm>
        </p:spPr>
        <p:txBody>
          <a:bodyPr>
            <a:normAutofit lnSpcReduction="10000"/>
          </a:bodyPr>
          <a:lstStyle/>
          <a:p>
            <a:pPr marL="0" indent="0" algn="l" rtl="0">
              <a:buNone/>
            </a:pPr>
            <a:endParaRPr lang="en-US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algn="l" rtl="0">
              <a:buNone/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♦ Contains Encoder and Decoder</a:t>
            </a:r>
          </a:p>
          <a:p>
            <a:pPr marL="0" indent="0" algn="l" rtl="0">
              <a:buNone/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♦ Gets an input image in the size of 64x64</a:t>
            </a:r>
          </a:p>
          <a:p>
            <a:pPr marL="0" indent="0" algn="l" rtl="0">
              <a:buNone/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♦ Helps us to extract more robust features from an image</a:t>
            </a:r>
          </a:p>
          <a:p>
            <a:pPr marL="0" indent="0" algn="l" rtl="0">
              <a:buNone/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♦ The decoder is used only for the training</a:t>
            </a:r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AA2DACB9-06D4-41D9-83B8-092F13CBC9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3565" y="2203076"/>
            <a:ext cx="8537762" cy="2341460"/>
          </a:xfrm>
          <a:prstGeom prst="rect">
            <a:avLst/>
          </a:prstGeom>
        </p:spPr>
      </p:pic>
      <p:sp>
        <p:nvSpPr>
          <p:cNvPr id="5" name="מציין מיקום של מספר שקופית 4">
            <a:extLst>
              <a:ext uri="{FF2B5EF4-FFF2-40B4-BE49-F238E27FC236}">
                <a16:creationId xmlns:a16="http://schemas.microsoft.com/office/drawing/2014/main" id="{B01A51C9-2DE2-412E-B10E-DFA5BA3BB8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15</a:t>
            </a:fld>
            <a:endParaRPr lang="en-US" dirty="0"/>
          </a:p>
        </p:txBody>
      </p:sp>
      <p:grpSp>
        <p:nvGrpSpPr>
          <p:cNvPr id="9" name="קבוצה 8">
            <a:extLst>
              <a:ext uri="{FF2B5EF4-FFF2-40B4-BE49-F238E27FC236}">
                <a16:creationId xmlns:a16="http://schemas.microsoft.com/office/drawing/2014/main" id="{021573FF-CA44-43F1-8EAF-82A6FC338C81}"/>
              </a:ext>
            </a:extLst>
          </p:cNvPr>
          <p:cNvGrpSpPr/>
          <p:nvPr/>
        </p:nvGrpSpPr>
        <p:grpSpPr>
          <a:xfrm>
            <a:off x="6762269" y="37622"/>
            <a:ext cx="5420934" cy="2479789"/>
            <a:chOff x="6762269" y="37622"/>
            <a:chExt cx="5420934" cy="2479789"/>
          </a:xfrm>
        </p:grpSpPr>
        <p:pic>
          <p:nvPicPr>
            <p:cNvPr id="7" name="תמונה 6">
              <a:extLst>
                <a:ext uri="{FF2B5EF4-FFF2-40B4-BE49-F238E27FC236}">
                  <a16:creationId xmlns:a16="http://schemas.microsoft.com/office/drawing/2014/main" id="{FE11FF03-D583-49A9-AD72-307C90F0156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50000"/>
            </a:blip>
            <a:stretch>
              <a:fillRect/>
            </a:stretch>
          </p:blipFill>
          <p:spPr>
            <a:xfrm>
              <a:off x="6762269" y="37622"/>
              <a:ext cx="5420934" cy="2479789"/>
            </a:xfrm>
            <a:prstGeom prst="rect">
              <a:avLst/>
            </a:prstGeom>
          </p:spPr>
        </p:pic>
        <p:pic>
          <p:nvPicPr>
            <p:cNvPr id="6" name="תמונה 5">
              <a:extLst>
                <a:ext uri="{FF2B5EF4-FFF2-40B4-BE49-F238E27FC236}">
                  <a16:creationId xmlns:a16="http://schemas.microsoft.com/office/drawing/2014/main" id="{21027753-545D-4CC3-9CEE-F8BE7287BE9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445804" y="48055"/>
              <a:ext cx="1595523" cy="935528"/>
            </a:xfrm>
            <a:prstGeom prst="rect">
              <a:avLst/>
            </a:prstGeom>
            <a:scene3d>
              <a:camera prst="orthographicFront"/>
              <a:lightRig rig="threePt" dir="t"/>
            </a:scene3d>
            <a:sp3d contourW="12700">
              <a:contourClr>
                <a:schemeClr val="tx1"/>
              </a:contourClr>
            </a:sp3d>
          </p:spPr>
        </p:pic>
      </p:grpSp>
    </p:spTree>
    <p:extLst>
      <p:ext uri="{BB962C8B-B14F-4D97-AF65-F5344CB8AC3E}">
        <p14:creationId xmlns:p14="http://schemas.microsoft.com/office/powerpoint/2010/main" val="377546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1C6D8F3C-825B-416C-88C7-9A6FB9AE8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Encoder</a:t>
            </a:r>
            <a:endParaRPr lang="he-IL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4C4F569D-30BE-4278-A0F3-5F1824BEFF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4221536"/>
            <a:ext cx="5970494" cy="2205318"/>
          </a:xfrm>
        </p:spPr>
        <p:txBody>
          <a:bodyPr/>
          <a:lstStyle/>
          <a:p>
            <a:pPr marL="0" indent="0" algn="l" rtl="0">
              <a:buNone/>
            </a:pPr>
            <a:r>
              <a:rPr lang="en-US" dirty="0"/>
              <a:t>T</a:t>
            </a:r>
            <a:r>
              <a:rPr lang="uz-Latn-UZ" dirty="0"/>
              <a:t>he </a:t>
            </a:r>
            <a:r>
              <a:rPr lang="en-US" dirty="0"/>
              <a:t>a</a:t>
            </a:r>
            <a:r>
              <a:rPr lang="uz-Latn-UZ" dirty="0"/>
              <a:t>rchitecture</a:t>
            </a:r>
            <a:r>
              <a:rPr lang="en-US" dirty="0"/>
              <a:t>:</a:t>
            </a:r>
          </a:p>
          <a:p>
            <a:pPr marL="0" indent="0" algn="l" rtl="0">
              <a:buNone/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♦ Contains two Convolution layers</a:t>
            </a:r>
          </a:p>
          <a:p>
            <a:pPr marL="0" indent="0" algn="l" rtl="0">
              <a:buNone/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♦ 3 Fully connected layers (4096, 1024, 128)</a:t>
            </a:r>
            <a:endParaRPr lang="he-IL" dirty="0"/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28000396-106C-429C-9F23-6A04715F2C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0236" y="816629"/>
            <a:ext cx="4881562" cy="3010910"/>
          </a:xfrm>
          <a:prstGeom prst="rect">
            <a:avLst/>
          </a:prstGeom>
        </p:spPr>
      </p:pic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819E8B2E-AECC-476D-9076-7442A5076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8219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2987E2E9-06EC-46EF-A67B-1B83E00275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Decoder</a:t>
            </a:r>
            <a:endParaRPr lang="he-IL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635B3266-3FD9-4AEE-94F4-E9A1F656D3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6335" y="4495800"/>
            <a:ext cx="6191075" cy="1905000"/>
          </a:xfrm>
        </p:spPr>
        <p:txBody>
          <a:bodyPr/>
          <a:lstStyle/>
          <a:p>
            <a:pPr marL="0" indent="0" algn="l" rtl="0">
              <a:buNone/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♦ Reversed from the encoder</a:t>
            </a:r>
          </a:p>
          <a:p>
            <a:pPr marL="0" indent="0" algn="l" rtl="0">
              <a:buNone/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♦ we use Cubic Interpolation to resize the output to 64x64</a:t>
            </a:r>
            <a:endParaRPr lang="he-IL" dirty="0"/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996531D6-B027-49A8-B36D-37F8B19B2F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6629" y="1040746"/>
            <a:ext cx="4881562" cy="2944516"/>
          </a:xfrm>
          <a:prstGeom prst="rect">
            <a:avLst/>
          </a:prstGeom>
        </p:spPr>
      </p:pic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5B090C76-CC7F-451E-A59B-9BD06E4981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250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762BC71D-AE9C-4324-9998-3485C9674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SIFT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(Scale Invariant Feature Transform)</a:t>
            </a:r>
            <a:endParaRPr lang="he-IL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26D268BB-9149-417A-9563-8BC468EF4E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3083860"/>
            <a:ext cx="9601200" cy="2343818"/>
          </a:xfrm>
        </p:spPr>
        <p:txBody>
          <a:bodyPr>
            <a:normAutofit/>
          </a:bodyPr>
          <a:lstStyle/>
          <a:p>
            <a:pPr algn="l" rtl="0">
              <a:buFont typeface="Times New Roman" panose="02020603050405020304" pitchFamily="18" charset="0"/>
              <a:buChar char="♦"/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Used as handcrafted feature extractor</a:t>
            </a:r>
          </a:p>
          <a:p>
            <a:pPr algn="l" rtl="0">
              <a:buFont typeface="Times New Roman" panose="02020603050405020304" pitchFamily="18" charset="0"/>
              <a:buChar char="♦"/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Captures point level features and comprises of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keypoint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descriptor</a:t>
            </a:r>
          </a:p>
          <a:p>
            <a:pPr algn="l" rtl="0">
              <a:buFont typeface="Times New Roman" panose="02020603050405020304" pitchFamily="18" charset="0"/>
              <a:buChar char="♦"/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Each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keypoint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is a result of a stable maxima produced across all the differences of blurred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sacles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in an octave.</a:t>
            </a:r>
          </a:p>
          <a:p>
            <a:pPr algn="l" rtl="0">
              <a:buFont typeface="Times New Roman" panose="02020603050405020304" pitchFamily="18" charset="0"/>
              <a:buChar char="♦"/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Generates fixed size feature vector</a:t>
            </a:r>
            <a:endParaRPr lang="he-IL" dirty="0"/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EA4BA174-6D7E-4C72-89B3-897A65F4F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18</a:t>
            </a:fld>
            <a:endParaRPr lang="en-US" dirty="0"/>
          </a:p>
        </p:txBody>
      </p:sp>
      <p:grpSp>
        <p:nvGrpSpPr>
          <p:cNvPr id="11" name="קבוצה 10">
            <a:extLst>
              <a:ext uri="{FF2B5EF4-FFF2-40B4-BE49-F238E27FC236}">
                <a16:creationId xmlns:a16="http://schemas.microsoft.com/office/drawing/2014/main" id="{34EEE8F0-BAB3-46F8-B2EE-B3AB878FB976}"/>
              </a:ext>
            </a:extLst>
          </p:cNvPr>
          <p:cNvGrpSpPr/>
          <p:nvPr/>
        </p:nvGrpSpPr>
        <p:grpSpPr>
          <a:xfrm>
            <a:off x="6694414" y="0"/>
            <a:ext cx="5466209" cy="2743200"/>
            <a:chOff x="6694414" y="0"/>
            <a:chExt cx="5466209" cy="2743200"/>
          </a:xfrm>
        </p:grpSpPr>
        <p:pic>
          <p:nvPicPr>
            <p:cNvPr id="9" name="תמונה 8">
              <a:extLst>
                <a:ext uri="{FF2B5EF4-FFF2-40B4-BE49-F238E27FC236}">
                  <a16:creationId xmlns:a16="http://schemas.microsoft.com/office/drawing/2014/main" id="{AE149B4E-A9A4-4F09-B2E5-EB82F67239E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50000"/>
            </a:blip>
            <a:stretch>
              <a:fillRect/>
            </a:stretch>
          </p:blipFill>
          <p:spPr>
            <a:xfrm>
              <a:off x="6694414" y="0"/>
              <a:ext cx="5466209" cy="2743200"/>
            </a:xfrm>
            <a:prstGeom prst="rect">
              <a:avLst/>
            </a:prstGeom>
          </p:spPr>
        </p:pic>
        <p:pic>
          <p:nvPicPr>
            <p:cNvPr id="8" name="תמונה 7">
              <a:extLst>
                <a:ext uri="{FF2B5EF4-FFF2-40B4-BE49-F238E27FC236}">
                  <a16:creationId xmlns:a16="http://schemas.microsoft.com/office/drawing/2014/main" id="{BCF0FFFE-8783-47C7-8564-67FA907175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277607" y="1114436"/>
              <a:ext cx="743043" cy="1049079"/>
            </a:xfrm>
            <a:prstGeom prst="rect">
              <a:avLst/>
            </a:prstGeom>
            <a:scene3d>
              <a:camera prst="orthographicFront"/>
              <a:lightRig rig="threePt" dir="t"/>
            </a:scene3d>
            <a:sp3d contourW="12700">
              <a:contourClr>
                <a:schemeClr val="tx1"/>
              </a:contourClr>
            </a:sp3d>
          </p:spPr>
        </p:pic>
      </p:grpSp>
    </p:spTree>
    <p:extLst>
      <p:ext uri="{BB962C8B-B14F-4D97-AF65-F5344CB8AC3E}">
        <p14:creationId xmlns:p14="http://schemas.microsoft.com/office/powerpoint/2010/main" val="2868806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11AA40FB-61AF-4C61-BE53-C1A4025641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SIFT - Example</a:t>
            </a:r>
            <a:endParaRPr lang="he-IL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מציין מיקום תוכן 3">
            <a:extLst>
              <a:ext uri="{FF2B5EF4-FFF2-40B4-BE49-F238E27FC236}">
                <a16:creationId xmlns:a16="http://schemas.microsoft.com/office/drawing/2014/main" id="{C37AFAFF-F7ED-4F59-B4AB-A7556BC9B4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7757"/>
          <a:stretch/>
        </p:blipFill>
        <p:spPr>
          <a:xfrm>
            <a:off x="4764947" y="1661021"/>
            <a:ext cx="3903201" cy="3926200"/>
          </a:xfrm>
          <a:prstGeom prst="rect">
            <a:avLst/>
          </a:prstGeom>
        </p:spPr>
      </p:pic>
      <p:sp>
        <p:nvSpPr>
          <p:cNvPr id="3" name="מציין מיקום של מספר שקופית 2">
            <a:extLst>
              <a:ext uri="{FF2B5EF4-FFF2-40B4-BE49-F238E27FC236}">
                <a16:creationId xmlns:a16="http://schemas.microsoft.com/office/drawing/2014/main" id="{2B781B59-0260-4ADC-B907-74D59F6C1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4210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6099E329-04E7-41CE-B217-054796CA4A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38200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</a:t>
            </a:r>
            <a:endParaRPr lang="he-IL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01D41787-ABB2-47FD-A17B-2F9D662329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700463"/>
            <a:ext cx="9601200" cy="4471737"/>
          </a:xfrm>
        </p:spPr>
        <p:txBody>
          <a:bodyPr>
            <a:noAutofit/>
          </a:bodyPr>
          <a:lstStyle/>
          <a:p>
            <a:pPr marL="0" indent="0" algn="l">
              <a:buNone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l">
              <a:buNone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l">
              <a:buNone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l">
              <a:buNone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l" rtl="0">
              <a:buNone/>
            </a:pPr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♦ 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Our project addresses the problem of automatic writer identification using scanned image of the author handwrite.</a:t>
            </a:r>
          </a:p>
          <a:p>
            <a:pPr marL="0" indent="0" algn="l" rtl="0">
              <a:buNone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l" rtl="0">
              <a:buNone/>
            </a:pPr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♦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</a:t>
            </a:r>
            <a:r>
              <a:rPr lang="en-US" sz="18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main goal </a:t>
            </a:r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of out project is matching between a given handwrite to specific person's handwrite</a:t>
            </a:r>
            <a:endParaRPr lang="en-US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algn="l" rtl="0">
              <a:buNone/>
            </a:pPr>
            <a:endParaRPr lang="en-US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algn="l" rtl="0">
              <a:buNone/>
            </a:pPr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♦Our algorithm combine two known algorithms to solve our problem: </a:t>
            </a:r>
            <a:r>
              <a:rPr lang="en-US" sz="18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DeepWrite</a:t>
            </a:r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and </a:t>
            </a:r>
            <a:r>
              <a:rPr lang="en-US" sz="18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AutoEncoder</a:t>
            </a:r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with SIFT.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				</a:t>
            </a:r>
            <a:endParaRPr lang="he-IL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6D4C06AE-F14E-4F8A-9B91-6985869EDA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083" t="39408" r="13834" b="48444"/>
          <a:stretch/>
        </p:blipFill>
        <p:spPr>
          <a:xfrm>
            <a:off x="3954630" y="1700463"/>
            <a:ext cx="5582137" cy="1182303"/>
          </a:xfrm>
          <a:prstGeom prst="rect">
            <a:avLst/>
          </a:prstGeom>
        </p:spPr>
      </p:pic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A2540536-B683-4C03-A8FF-5BDF95297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3457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F73B09FB-5822-4130-A427-10050D7D4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SIFT</a:t>
            </a:r>
            <a:endParaRPr lang="he-IL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0908D85D-E043-4E63-A26A-221DA4C132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5724525" cy="3581400"/>
          </a:xfrm>
        </p:spPr>
        <p:txBody>
          <a:bodyPr/>
          <a:lstStyle/>
          <a:p>
            <a:pPr algn="l" rtl="0">
              <a:buFont typeface="Times New Roman" panose="02020603050405020304" pitchFamily="18" charset="0"/>
              <a:buChar char="♦"/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Finds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keypoints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in an image</a:t>
            </a:r>
          </a:p>
          <a:p>
            <a:pPr algn="l" rtl="0">
              <a:buFont typeface="Times New Roman" panose="02020603050405020304" pitchFamily="18" charset="0"/>
              <a:buChar char="♦"/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Creates for each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keypoint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scale, rotational and orientational invariant image descriptors, each one  at the length of 128.</a:t>
            </a:r>
          </a:p>
          <a:p>
            <a:pPr algn="l" rtl="0">
              <a:buFont typeface="Times New Roman" panose="02020603050405020304" pitchFamily="18" charset="0"/>
              <a:buChar char="♦"/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Uses FLANN to match n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keypoints</a:t>
            </a:r>
            <a:endParaRPr lang="en-US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 rtl="0">
              <a:buFont typeface="Times New Roman" panose="02020603050405020304" pitchFamily="18" charset="0"/>
              <a:buChar char="♦"/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FLANN is a nearest neighbor mapping algorithm </a:t>
            </a:r>
          </a:p>
          <a:p>
            <a:pPr marL="0" indent="0" algn="l" rtl="0">
              <a:buNone/>
            </a:pPr>
            <a:endParaRPr lang="he-IL" dirty="0"/>
          </a:p>
          <a:p>
            <a:pPr marL="0" indent="0" algn="l" rtl="0">
              <a:buNone/>
            </a:pPr>
            <a:endParaRPr lang="he-IL" dirty="0"/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FA4F8DE0-0737-431B-A60A-3CA7480427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5784" y="3081062"/>
            <a:ext cx="3933825" cy="3181350"/>
          </a:xfrm>
          <a:prstGeom prst="rect">
            <a:avLst/>
          </a:prstGeom>
        </p:spPr>
      </p:pic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A315D9CA-BFD6-415F-8B63-DEC616B40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20</a:t>
            </a:fld>
            <a:endParaRPr lang="en-US" dirty="0"/>
          </a:p>
        </p:txBody>
      </p:sp>
      <p:grpSp>
        <p:nvGrpSpPr>
          <p:cNvPr id="9" name="קבוצה 8">
            <a:extLst>
              <a:ext uri="{FF2B5EF4-FFF2-40B4-BE49-F238E27FC236}">
                <a16:creationId xmlns:a16="http://schemas.microsoft.com/office/drawing/2014/main" id="{6A06CCCF-EAA5-40C1-9C3E-C323DA876575}"/>
              </a:ext>
            </a:extLst>
          </p:cNvPr>
          <p:cNvGrpSpPr/>
          <p:nvPr/>
        </p:nvGrpSpPr>
        <p:grpSpPr>
          <a:xfrm>
            <a:off x="6773395" y="0"/>
            <a:ext cx="5418605" cy="2680086"/>
            <a:chOff x="6773395" y="0"/>
            <a:chExt cx="5418605" cy="2680086"/>
          </a:xfrm>
        </p:grpSpPr>
        <p:pic>
          <p:nvPicPr>
            <p:cNvPr id="7" name="תמונה 6">
              <a:extLst>
                <a:ext uri="{FF2B5EF4-FFF2-40B4-BE49-F238E27FC236}">
                  <a16:creationId xmlns:a16="http://schemas.microsoft.com/office/drawing/2014/main" id="{9C726A1F-5FAC-47B4-A144-EED2D816E9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50000"/>
            </a:blip>
            <a:stretch>
              <a:fillRect/>
            </a:stretch>
          </p:blipFill>
          <p:spPr>
            <a:xfrm>
              <a:off x="6773395" y="0"/>
              <a:ext cx="5418605" cy="2680086"/>
            </a:xfrm>
            <a:prstGeom prst="rect">
              <a:avLst/>
            </a:prstGeom>
          </p:spPr>
        </p:pic>
        <p:pic>
          <p:nvPicPr>
            <p:cNvPr id="6" name="תמונה 5">
              <a:extLst>
                <a:ext uri="{FF2B5EF4-FFF2-40B4-BE49-F238E27FC236}">
                  <a16:creationId xmlns:a16="http://schemas.microsoft.com/office/drawing/2014/main" id="{6AC2F563-EABB-418F-AAAF-398DA84F090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387259" y="1086776"/>
              <a:ext cx="1889466" cy="1031868"/>
            </a:xfrm>
            <a:prstGeom prst="rect">
              <a:avLst/>
            </a:prstGeom>
            <a:scene3d>
              <a:camera prst="orthographicFront"/>
              <a:lightRig rig="threePt" dir="t"/>
            </a:scene3d>
            <a:sp3d contourW="12700">
              <a:contourClr>
                <a:schemeClr val="tx1"/>
              </a:contourClr>
            </a:sp3d>
          </p:spPr>
        </p:pic>
      </p:grpSp>
    </p:spTree>
    <p:extLst>
      <p:ext uri="{BB962C8B-B14F-4D97-AF65-F5344CB8AC3E}">
        <p14:creationId xmlns:p14="http://schemas.microsoft.com/office/powerpoint/2010/main" val="3310815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2">
            <a:extLst>
              <a:ext uri="{FF2B5EF4-FFF2-40B4-BE49-F238E27FC236}">
                <a16:creationId xmlns:a16="http://schemas.microsoft.com/office/drawing/2014/main" id="{94657EF8-5348-4479-91DF-BBDB7B02CB7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5083" y="383178"/>
            <a:ext cx="10421783" cy="520389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מציין מיקום של מספר שקופית 1">
            <a:extLst>
              <a:ext uri="{FF2B5EF4-FFF2-40B4-BE49-F238E27FC236}">
                <a16:creationId xmlns:a16="http://schemas.microsoft.com/office/drawing/2014/main" id="{9D770560-D9D7-452C-A61C-86E87E52C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76197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64A4D644-C946-4319-8DED-3F1D6EF570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uz-Latn-UZ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inal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uz-Latn-UZ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tage</a:t>
            </a:r>
            <a:endParaRPr lang="he-IL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17057D56-44ED-4333-9146-32E61A23DD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>
              <a:buFont typeface="Franklin Gothic Book" panose="020B0503020102020204" pitchFamily="34" charset="0"/>
              <a:buChar char="♦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 1 – using multi stream algorithm</a:t>
            </a:r>
          </a:p>
          <a:p>
            <a:pPr marL="0" indent="0" algn="l" rtl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rtl="0">
              <a:buFont typeface="Franklin Gothic Book" panose="020B0503020102020204" pitchFamily="34" charset="0"/>
              <a:buChar char="♦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 2 – using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AutoEncoder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with SIFT</a:t>
            </a:r>
          </a:p>
          <a:p>
            <a:pPr marL="0" indent="0" algn="l" rtl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rtl="0">
              <a:buFont typeface="Franklin Gothic Book" panose="020B0503020102020204" pitchFamily="34" charset="0"/>
              <a:buChar char="♦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 3 – comparing results</a:t>
            </a:r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0638E786-2FE4-4D62-A27A-CAF183B8D9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2762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7">
            <a:extLst>
              <a:ext uri="{FF2B5EF4-FFF2-40B4-BE49-F238E27FC236}">
                <a16:creationId xmlns:a16="http://schemas.microsoft.com/office/drawing/2014/main" id="{450E2206-E8AA-4BAF-B011-EDB32E45DF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6099E329-04E7-41CE-B217-054796CA4A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1806044"/>
            <a:ext cx="6772401" cy="3698305"/>
          </a:xfrm>
        </p:spPr>
        <p:txBody>
          <a:bodyPr anchor="t">
            <a:normAutofit/>
          </a:bodyPr>
          <a:lstStyle/>
          <a:p>
            <a:pPr algn="ctr"/>
            <a:r>
              <a:rPr lang="en-US" sz="7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Charts &amp; Flow processes</a:t>
            </a:r>
            <a:endParaRPr lang="he-IL" sz="7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Freeform 6">
            <a:extLst>
              <a:ext uri="{FF2B5EF4-FFF2-40B4-BE49-F238E27FC236}">
                <a16:creationId xmlns:a16="http://schemas.microsoft.com/office/drawing/2014/main" id="{7E0CB0BD-5B6D-409A-BAF7-F97D58CB1E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866318" y="1806045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01D41787-ABB2-47FD-A17B-2F9D662329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45061" y="1806044"/>
            <a:ext cx="3003471" cy="4408488"/>
          </a:xfrm>
        </p:spPr>
        <p:txBody>
          <a:bodyPr anchor="t">
            <a:normAutofit/>
          </a:bodyPr>
          <a:lstStyle/>
          <a:p>
            <a:pPr marL="0" indent="0" algn="l">
              <a:buNone/>
            </a:pPr>
            <a:endParaRPr lang="en-US" sz="160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algn="l" rtl="0">
              <a:buNone/>
            </a:pPr>
            <a:endParaRPr lang="en-US" sz="1600" u="sng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algn="l" rtl="0">
              <a:buNone/>
            </a:pPr>
            <a:endParaRPr lang="en-US" sz="1600" u="sng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algn="l">
              <a:buNone/>
            </a:pPr>
            <a:endParaRPr lang="en-US" sz="1600" u="sng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algn="l">
              <a:buNone/>
            </a:pPr>
            <a:endParaRPr lang="en-US" sz="160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algn="l">
              <a:buNone/>
            </a:pPr>
            <a:endParaRPr lang="en-US" sz="160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algn="l">
              <a:buNone/>
            </a:pPr>
            <a:endParaRPr 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מציין מיקום תוכן 2">
            <a:extLst>
              <a:ext uri="{FF2B5EF4-FFF2-40B4-BE49-F238E27FC236}">
                <a16:creationId xmlns:a16="http://schemas.microsoft.com/office/drawing/2014/main" id="{054AB126-EE1B-4089-A96E-347A99DE0E94}"/>
              </a:ext>
            </a:extLst>
          </p:cNvPr>
          <p:cNvSpPr txBox="1">
            <a:spLocks/>
          </p:cNvSpPr>
          <p:nvPr/>
        </p:nvSpPr>
        <p:spPr>
          <a:xfrm>
            <a:off x="8819381" y="2412324"/>
            <a:ext cx="2729151" cy="29927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r" defTabSz="914400" rtl="1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r" defTabSz="914400" rtl="1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r" defTabSz="914400" rtl="1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r" defTabSz="914400" rtl="1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r" defTabSz="914400" rtl="1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r" defTabSz="914400" rtl="1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r" defTabSz="914400" rtl="1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r" defTabSz="914400" rtl="1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r" defTabSz="914400" rtl="1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Font typeface="Franklin Gothic Book" panose="020B0503020102020204" pitchFamily="34" charset="0"/>
              <a:buNone/>
            </a:pPr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♦Use cases</a:t>
            </a:r>
          </a:p>
          <a:p>
            <a:pPr marL="0" indent="0" algn="l">
              <a:buFont typeface="Franklin Gothic Book" panose="020B0503020102020204" pitchFamily="34" charset="0"/>
              <a:buNone/>
            </a:pPr>
            <a:endParaRPr lang="en-US" sz="18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algn="l">
              <a:buFont typeface="Franklin Gothic Book" panose="020B0503020102020204" pitchFamily="34" charset="0"/>
              <a:buNone/>
            </a:pPr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♦Activity diagram</a:t>
            </a:r>
          </a:p>
          <a:p>
            <a:pPr marL="0" indent="0" algn="l">
              <a:buFont typeface="Franklin Gothic Book" panose="020B0503020102020204" pitchFamily="34" charset="0"/>
              <a:buNone/>
            </a:pPr>
            <a:endParaRPr lang="en-US" sz="18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algn="l">
              <a:buFont typeface="Franklin Gothic Book" panose="020B0503020102020204" pitchFamily="34" charset="0"/>
              <a:buNone/>
            </a:pPr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♦Class diagram</a:t>
            </a:r>
          </a:p>
          <a:p>
            <a:pPr marL="0" indent="0" algn="l">
              <a:buFont typeface="Franklin Gothic Book" panose="020B0503020102020204" pitchFamily="34" charset="0"/>
              <a:buNone/>
            </a:pPr>
            <a:endParaRPr lang="en-US" sz="18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algn="l">
              <a:buFont typeface="Franklin Gothic Book" panose="020B0503020102020204" pitchFamily="34" charset="0"/>
              <a:buNone/>
            </a:pPr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♦Sequence diagram </a:t>
            </a:r>
          </a:p>
          <a:p>
            <a:pPr marL="0" indent="0" algn="l">
              <a:buFont typeface="Franklin Gothic Book" panose="020B0503020102020204" pitchFamily="34" charset="0"/>
              <a:buNone/>
            </a:pPr>
            <a:endParaRPr lang="en-US" sz="1800" u="sng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algn="l" rtl="0">
              <a:buFont typeface="Franklin Gothic Book" panose="020B0503020102020204" pitchFamily="34" charset="0"/>
              <a:buNone/>
            </a:pPr>
            <a:endParaRPr lang="en-US" sz="1800" u="sng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algn="l" rtl="0">
              <a:buFont typeface="Franklin Gothic Book" panose="020B0503020102020204" pitchFamily="34" charset="0"/>
              <a:buNone/>
            </a:pPr>
            <a:endParaRPr lang="en-US" sz="1800" u="sng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algn="l">
              <a:buFont typeface="Franklin Gothic Book" panose="020B0503020102020204" pitchFamily="34" charset="0"/>
              <a:buNone/>
            </a:pPr>
            <a:endParaRPr lang="en-US" sz="1800" u="sng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algn="l">
              <a:buFont typeface="Franklin Gothic Book" panose="020B0503020102020204" pitchFamily="34" charset="0"/>
              <a:buNone/>
            </a:pPr>
            <a:endParaRPr lang="en-US" sz="18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algn="l">
              <a:buFont typeface="Franklin Gothic Book" panose="020B0503020102020204" pitchFamily="34" charset="0"/>
              <a:buNone/>
            </a:pPr>
            <a:endParaRPr lang="en-US" sz="18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algn="l">
              <a:buFont typeface="Franklin Gothic Book" panose="020B0503020102020204" pitchFamily="34" charset="0"/>
              <a:buNone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552D8417-CAB7-4AA7-90A5-7C44818BDA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09209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תמונה 3">
            <a:extLst>
              <a:ext uri="{FF2B5EF4-FFF2-40B4-BE49-F238E27FC236}">
                <a16:creationId xmlns:a16="http://schemas.microsoft.com/office/drawing/2014/main" id="{31D3EC3E-6588-4756-955E-400A973CE328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139" t="25685" r="15285" b="11036"/>
          <a:stretch/>
        </p:blipFill>
        <p:spPr bwMode="auto">
          <a:xfrm>
            <a:off x="3657600" y="0"/>
            <a:ext cx="8534399" cy="6858000"/>
          </a:xfrm>
          <a:prstGeom prst="rect">
            <a:avLst/>
          </a:prstGeom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כותרת 1">
            <a:extLst>
              <a:ext uri="{FF2B5EF4-FFF2-40B4-BE49-F238E27FC236}">
                <a16:creationId xmlns:a16="http://schemas.microsoft.com/office/drawing/2014/main" id="{6099E329-04E7-41CE-B217-054796CA4A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386" y="391160"/>
            <a:ext cx="3049013" cy="868680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case – Handwriting Recognition Algorithm </a:t>
            </a:r>
            <a:endParaRPr lang="he-IL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01D41787-ABB2-47FD-A17B-2F9D662329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3282694" cy="358140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u="sng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rtl="0">
              <a:buNone/>
            </a:pPr>
            <a:endParaRPr lang="en-US" u="sng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u="sng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מציין מיקום של מספר שקופית 4">
            <a:extLst>
              <a:ext uri="{FF2B5EF4-FFF2-40B4-BE49-F238E27FC236}">
                <a16:creationId xmlns:a16="http://schemas.microsoft.com/office/drawing/2014/main" id="{147F445D-1D05-476E-91BB-A91B669A1B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79552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6099E329-04E7-41CE-B217-054796CA4A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387" y="391160"/>
            <a:ext cx="2824480" cy="868680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case – Multi Stream Algorithm </a:t>
            </a:r>
            <a:endParaRPr lang="he-IL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01D41787-ABB2-47FD-A17B-2F9D662329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3282694" cy="358140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u="sng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rtl="0">
              <a:buNone/>
            </a:pPr>
            <a:endParaRPr lang="en-US" u="sng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u="sng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50D7DA55-875A-4638-B7FA-6805A833B86A}"/>
              </a:ext>
            </a:extLst>
          </p:cNvPr>
          <p:cNvPicPr/>
          <p:nvPr/>
        </p:nvPicPr>
        <p:blipFill rotWithShape="1">
          <a:blip r:embed="rId2"/>
          <a:srcRect l="30734" t="27086" r="11308" b="8458"/>
          <a:stretch/>
        </p:blipFill>
        <p:spPr bwMode="auto">
          <a:xfrm>
            <a:off x="3768347" y="0"/>
            <a:ext cx="8412480" cy="68580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F44EE030-AE6C-4B31-8014-A3FF888770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60860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6099E329-04E7-41CE-B217-054796CA4A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387" y="391160"/>
            <a:ext cx="3482444" cy="1894840"/>
          </a:xfrm>
        </p:spPr>
        <p:txBody>
          <a:bodyPr>
            <a:normAutofit fontScale="90000"/>
          </a:bodyPr>
          <a:lstStyle/>
          <a:p>
            <a:pPr rtl="0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case –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AutoEncoder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with SIFT Algorithm</a:t>
            </a:r>
            <a:endParaRPr lang="he-IL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01D41787-ABB2-47FD-A17B-2F9D662329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3282694" cy="358140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u="sng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rtl="0">
              <a:buNone/>
            </a:pPr>
            <a:endParaRPr lang="en-US" u="sng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u="sng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מציין מיקום תוכן 2">
            <a:extLst>
              <a:ext uri="{FF2B5EF4-FFF2-40B4-BE49-F238E27FC236}">
                <a16:creationId xmlns:a16="http://schemas.microsoft.com/office/drawing/2014/main" id="{2D4E0085-2A0C-4F93-9A78-CEFC044B7BA9}"/>
              </a:ext>
            </a:extLst>
          </p:cNvPr>
          <p:cNvSpPr txBox="1">
            <a:spLocks/>
          </p:cNvSpPr>
          <p:nvPr/>
        </p:nvSpPr>
        <p:spPr>
          <a:xfrm>
            <a:off x="811787" y="1249680"/>
            <a:ext cx="2824480" cy="55981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r" defTabSz="914400" rtl="1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r" defTabSz="914400" rtl="1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r" defTabSz="914400" rtl="1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r" defTabSz="914400" rtl="1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r" defTabSz="914400" rtl="1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r" defTabSz="914400" rtl="1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r" defTabSz="914400" rtl="1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r" defTabSz="914400" rtl="1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r" defTabSz="914400" rtl="1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spcBef>
                <a:spcPts val="1200"/>
              </a:spcBef>
              <a:buNone/>
            </a:pPr>
            <a:r>
              <a:rPr lang="en-US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 marL="0" indent="0" algn="l" rtl="0">
              <a:buFont typeface="Franklin Gothic Book" panose="020B0503020102020204" pitchFamily="34" charset="0"/>
              <a:buNone/>
            </a:pPr>
            <a:endParaRPr lang="en-US" sz="4000" u="sng" dirty="0">
              <a:solidFill>
                <a:schemeClr val="tx1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algn="l" rtl="0">
              <a:buFont typeface="Franklin Gothic Book" panose="020B0503020102020204" pitchFamily="34" charset="0"/>
              <a:buNone/>
            </a:pPr>
            <a:endParaRPr lang="en-US" sz="4000" u="sng" dirty="0">
              <a:solidFill>
                <a:schemeClr val="tx1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algn="l" rtl="0">
              <a:buFont typeface="Franklin Gothic Book" panose="020B0503020102020204" pitchFamily="34" charset="0"/>
              <a:buNone/>
            </a:pPr>
            <a:endParaRPr lang="en-US" sz="4000" u="sng" dirty="0">
              <a:solidFill>
                <a:schemeClr val="tx1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algn="l" rtl="0">
              <a:buFont typeface="Franklin Gothic Book" panose="020B0503020102020204" pitchFamily="34" charset="0"/>
              <a:buNone/>
            </a:pPr>
            <a:endParaRPr lang="en-US" sz="4000" dirty="0">
              <a:solidFill>
                <a:schemeClr val="tx1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algn="l" rtl="0">
              <a:buFont typeface="Franklin Gothic Book" panose="020B0503020102020204" pitchFamily="34" charset="0"/>
              <a:buNone/>
            </a:pPr>
            <a:endParaRPr lang="en-US" sz="4000" dirty="0">
              <a:solidFill>
                <a:schemeClr val="tx1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algn="l" rtl="0">
              <a:buFont typeface="Franklin Gothic Book" panose="020B0503020102020204" pitchFamily="34" charset="0"/>
              <a:buNone/>
            </a:pPr>
            <a:endParaRPr lang="en-US" sz="4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F44EE030-AE6C-4B31-8014-A3FF888770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26</a:t>
            </a:fld>
            <a:endParaRPr lang="en-US" dirty="0"/>
          </a:p>
        </p:txBody>
      </p:sp>
      <p:pic>
        <p:nvPicPr>
          <p:cNvPr id="7" name="תמונה 6">
            <a:extLst>
              <a:ext uri="{FF2B5EF4-FFF2-40B4-BE49-F238E27FC236}">
                <a16:creationId xmlns:a16="http://schemas.microsoft.com/office/drawing/2014/main" id="{67B15D40-8FD1-4D9E-B6B5-DFBCFB9EC1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4" y="0"/>
            <a:ext cx="7537706" cy="6900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5778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6099E329-04E7-41CE-B217-054796CA4A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593" y="677411"/>
            <a:ext cx="3282695" cy="1485900"/>
          </a:xfrm>
        </p:spPr>
        <p:txBody>
          <a:bodyPr>
            <a:normAutofit fontScale="90000"/>
          </a:bodyPr>
          <a:lstStyle/>
          <a:p>
            <a:pPr rtl="0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 diagram -Handwriting Recognition Algorithm</a:t>
            </a:r>
            <a:endParaRPr lang="he-IL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01D41787-ABB2-47FD-A17B-2F9D662329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3282694" cy="358140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u="sng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rtl="0">
              <a:buNone/>
            </a:pPr>
            <a:endParaRPr lang="en-US" u="sng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u="sng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2F805F07-B103-45CD-BC78-7DF681D763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5571" y="421375"/>
            <a:ext cx="8449434" cy="6210333"/>
          </a:xfrm>
          <a:prstGeom prst="rect">
            <a:avLst/>
          </a:prstGeom>
        </p:spPr>
      </p:pic>
      <p:sp>
        <p:nvSpPr>
          <p:cNvPr id="5" name="מציין מיקום של מספר שקופית 4">
            <a:extLst>
              <a:ext uri="{FF2B5EF4-FFF2-40B4-BE49-F238E27FC236}">
                <a16:creationId xmlns:a16="http://schemas.microsoft.com/office/drawing/2014/main" id="{871EEF8F-0BEC-4933-9EA0-32E6E07A6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12296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6099E329-04E7-41CE-B217-054796CA4A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3282695" cy="1485900"/>
          </a:xfrm>
        </p:spPr>
        <p:txBody>
          <a:bodyPr>
            <a:norm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Activity</a:t>
            </a:r>
            <a:endParaRPr lang="he-IL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01D41787-ABB2-47FD-A17B-2F9D662329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3282694" cy="358140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u="sng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rtl="0">
              <a:buNone/>
            </a:pPr>
            <a:endParaRPr lang="en-US" u="sng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u="sng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תמונה 5">
            <a:extLst>
              <a:ext uri="{FF2B5EF4-FFF2-40B4-BE49-F238E27FC236}">
                <a16:creationId xmlns:a16="http://schemas.microsoft.com/office/drawing/2014/main" id="{B62E71A7-94F1-4720-93A7-F4D40F79E0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8893" y="0"/>
            <a:ext cx="8483108" cy="6553200"/>
          </a:xfrm>
          <a:prstGeom prst="rect">
            <a:avLst/>
          </a:prstGeom>
        </p:spPr>
      </p:pic>
      <p:sp>
        <p:nvSpPr>
          <p:cNvPr id="5" name="מציין מיקום של מספר שקופית 4">
            <a:extLst>
              <a:ext uri="{FF2B5EF4-FFF2-40B4-BE49-F238E27FC236}">
                <a16:creationId xmlns:a16="http://schemas.microsoft.com/office/drawing/2014/main" id="{67133F3D-7B25-4255-A8B0-871FEAE3C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72736" y="6453386"/>
            <a:ext cx="1596292" cy="404614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FAEF9944-A4F6-4C59-AEBD-678D6480B8EA}" type="slidenum">
              <a:rPr lang="en-US" smtClean="0"/>
              <a:pPr>
                <a:spcAft>
                  <a:spcPts val="600"/>
                </a:spcAft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8532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8C89EA62-F38E-4285-A105-C5E1BD3600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21" name="Freeform 6">
              <a:extLst>
                <a:ext uri="{FF2B5EF4-FFF2-40B4-BE49-F238E27FC236}">
                  <a16:creationId xmlns:a16="http://schemas.microsoft.com/office/drawing/2014/main" id="{2CF6E46A-CCCD-4728-B011-E147B2362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2E2C684B-30C9-4689-A529-EBF1B8ADB2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EC2B4A13-0632-456F-A66A-2D0CDB9D30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1568A552-34C4-41D2-A36B-9E86EC569E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H="1">
            <a:off x="1730653" y="-921117"/>
            <a:ext cx="1756584" cy="4408488"/>
          </a:xfrm>
          <a:custGeom>
            <a:avLst/>
            <a:gdLst>
              <a:gd name="connsiteX0" fmla="*/ 1756584 w 1756584"/>
              <a:gd name="connsiteY0" fmla="*/ 4408488 h 4408488"/>
              <a:gd name="connsiteX1" fmla="*/ 1756584 w 1756584"/>
              <a:gd name="connsiteY1" fmla="*/ 0 h 4408488"/>
              <a:gd name="connsiteX2" fmla="*/ 1350810 w 1756584"/>
              <a:gd name="connsiteY2" fmla="*/ 0 h 4408488"/>
              <a:gd name="connsiteX3" fmla="*/ 1350810 w 1756584"/>
              <a:gd name="connsiteY3" fmla="*/ 4024068 h 4408488"/>
              <a:gd name="connsiteX4" fmla="*/ 0 w 1756584"/>
              <a:gd name="connsiteY4" fmla="*/ 4023445 h 4408488"/>
              <a:gd name="connsiteX5" fmla="*/ 0 w 1756584"/>
              <a:gd name="connsiteY5" fmla="*/ 4408488 h 4408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56584" h="4408488">
                <a:moveTo>
                  <a:pt x="1756584" y="4408488"/>
                </a:moveTo>
                <a:lnTo>
                  <a:pt x="1756584" y="0"/>
                </a:lnTo>
                <a:lnTo>
                  <a:pt x="1350810" y="0"/>
                </a:lnTo>
                <a:lnTo>
                  <a:pt x="1350810" y="4024068"/>
                </a:lnTo>
                <a:lnTo>
                  <a:pt x="0" y="4023445"/>
                </a:lnTo>
                <a:lnTo>
                  <a:pt x="0" y="4408488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8BE655E-142C-41C9-895E-54D55EDDAF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V="1">
            <a:off x="8673443" y="2182330"/>
            <a:ext cx="1755930" cy="4408488"/>
          </a:xfrm>
          <a:custGeom>
            <a:avLst/>
            <a:gdLst>
              <a:gd name="connsiteX0" fmla="*/ 0 w 1755930"/>
              <a:gd name="connsiteY0" fmla="*/ 4023420 h 4408488"/>
              <a:gd name="connsiteX1" fmla="*/ 1 w 1755930"/>
              <a:gd name="connsiteY1" fmla="*/ 4408488 h 4408488"/>
              <a:gd name="connsiteX2" fmla="*/ 1755930 w 1755930"/>
              <a:gd name="connsiteY2" fmla="*/ 4408488 h 4408488"/>
              <a:gd name="connsiteX3" fmla="*/ 1755930 w 1755930"/>
              <a:gd name="connsiteY3" fmla="*/ 0 h 4408488"/>
              <a:gd name="connsiteX4" fmla="*/ 1350156 w 1755930"/>
              <a:gd name="connsiteY4" fmla="*/ 0 h 4408488"/>
              <a:gd name="connsiteX5" fmla="*/ 1350156 w 1755930"/>
              <a:gd name="connsiteY5" fmla="*/ 4023628 h 4408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55930" h="4408488">
                <a:moveTo>
                  <a:pt x="0" y="4023420"/>
                </a:moveTo>
                <a:lnTo>
                  <a:pt x="1" y="4408488"/>
                </a:lnTo>
                <a:lnTo>
                  <a:pt x="1755930" y="4408488"/>
                </a:lnTo>
                <a:lnTo>
                  <a:pt x="1755930" y="0"/>
                </a:lnTo>
                <a:lnTo>
                  <a:pt x="1350156" y="0"/>
                </a:lnTo>
                <a:lnTo>
                  <a:pt x="1350156" y="4023628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6099E329-04E7-41CE-B217-054796CA4A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206" y="1900602"/>
            <a:ext cx="9969910" cy="175658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rtl="0"/>
            <a:r>
              <a:rPr lang="en-US" sz="7200" b="1" cap="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interface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98CC593-9FF4-46EF-81AE-2D26922F15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6453386"/>
            <a:ext cx="12191998" cy="40461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מציין מיקום של מספר שקופית 2">
            <a:extLst>
              <a:ext uri="{FF2B5EF4-FFF2-40B4-BE49-F238E27FC236}">
                <a16:creationId xmlns:a16="http://schemas.microsoft.com/office/drawing/2014/main" id="{A1BB646F-B358-445B-BACD-A4F062F4E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53043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6099E329-04E7-41CE-B217-054796CA4A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38200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Motivation  </a:t>
            </a:r>
            <a:endParaRPr lang="he-IL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01D41787-ABB2-47FD-A17B-2F9D662329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795182"/>
            <a:ext cx="9601200" cy="3267635"/>
          </a:xfrm>
        </p:spPr>
        <p:txBody>
          <a:bodyPr>
            <a:noAutofit/>
          </a:bodyPr>
          <a:lstStyle/>
          <a:p>
            <a:pPr marL="0" indent="0" algn="l" rtl="0">
              <a:buNone/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There are many areas where handwritten text detection has key impact:</a:t>
            </a:r>
          </a:p>
          <a:p>
            <a:pPr marL="0" indent="0" algn="l" rtl="0">
              <a:buNone/>
            </a:pPr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♦ 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nsurances</a:t>
            </a:r>
          </a:p>
          <a:p>
            <a:pPr marL="0" indent="0" algn="l" rtl="0">
              <a:buNone/>
            </a:pPr>
            <a:endParaRPr lang="en-US" sz="18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algn="l" rtl="0">
              <a:buNone/>
            </a:pPr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♦ 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Educational institutions </a:t>
            </a:r>
          </a:p>
          <a:p>
            <a:pPr marL="0" indent="0" algn="l" rtl="0">
              <a:buNone/>
            </a:pPr>
            <a:endParaRPr lang="en-US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algn="l" rtl="0">
              <a:buNone/>
            </a:pPr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♦ 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Banking.</a:t>
            </a:r>
          </a:p>
          <a:p>
            <a:pPr marL="0" indent="0" algn="l" rtl="0">
              <a:buNone/>
            </a:pPr>
            <a:endParaRPr lang="en-US" sz="18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algn="l" rtl="0">
              <a:buNone/>
            </a:pPr>
            <a:endParaRPr lang="he-IL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026E2B44-C4EB-4666-8F5E-533A6BCDB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3</a:t>
            </a:fld>
            <a:endParaRPr lang="en-US" dirty="0"/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3630FDCF-5F98-4021-9D3B-28234DA565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9839" y="4312024"/>
            <a:ext cx="4638675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116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6099E329-04E7-41CE-B217-054796CA4A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387" y="391160"/>
            <a:ext cx="2824480" cy="868680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Main screen</a:t>
            </a:r>
            <a:endParaRPr lang="he-IL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FCCAFDC7-20B2-4D76-98E4-CF224D25504F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68" t="26541" r="27041" b="27012"/>
          <a:stretch/>
        </p:blipFill>
        <p:spPr bwMode="auto">
          <a:xfrm>
            <a:off x="4104640" y="995680"/>
            <a:ext cx="7173973" cy="502412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מציין מיקום תוכן 2">
            <a:extLst>
              <a:ext uri="{FF2B5EF4-FFF2-40B4-BE49-F238E27FC236}">
                <a16:creationId xmlns:a16="http://schemas.microsoft.com/office/drawing/2014/main" id="{07B9156E-2BC3-4A09-8466-A77D2DBAF3D5}"/>
              </a:ext>
            </a:extLst>
          </p:cNvPr>
          <p:cNvSpPr txBox="1">
            <a:spLocks/>
          </p:cNvSpPr>
          <p:nvPr/>
        </p:nvSpPr>
        <p:spPr>
          <a:xfrm>
            <a:off x="913387" y="1971040"/>
            <a:ext cx="3282693" cy="619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r" defTabSz="914400" rtl="1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r" defTabSz="914400" rtl="1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r" defTabSz="914400" rtl="1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r" defTabSz="914400" rtl="1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r" defTabSz="914400" rtl="1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r" defTabSz="914400" rtl="1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r" defTabSz="914400" rtl="1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r" defTabSz="914400" rtl="1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r" defTabSz="914400" rtl="1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Font typeface="Franklin Gothic Book" panose="020B0503020102020204" pitchFamily="34" charset="0"/>
              <a:buNone/>
            </a:pPr>
            <a:r>
              <a:rPr lang="en-US" sz="18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 options to the user</a:t>
            </a:r>
          </a:p>
          <a:p>
            <a:pPr marL="0" indent="0" algn="l" rtl="0">
              <a:buFont typeface="Franklin Gothic Book" panose="020B0503020102020204" pitchFamily="34" charset="0"/>
              <a:buNone/>
            </a:pPr>
            <a:endParaRPr lang="en-US" sz="4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מציין מיקום של מספר שקופית 2">
            <a:extLst>
              <a:ext uri="{FF2B5EF4-FFF2-40B4-BE49-F238E27FC236}">
                <a16:creationId xmlns:a16="http://schemas.microsoft.com/office/drawing/2014/main" id="{BDED9E2E-B391-4615-B280-DE788C35D9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58254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תמונה 5">
            <a:extLst>
              <a:ext uri="{FF2B5EF4-FFF2-40B4-BE49-F238E27FC236}">
                <a16:creationId xmlns:a16="http://schemas.microsoft.com/office/drawing/2014/main" id="{80CB5B8D-5028-4CD7-BF9E-0EB32FDA3765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11" t="28262" r="27643" b="15881"/>
          <a:stretch/>
        </p:blipFill>
        <p:spPr bwMode="auto">
          <a:xfrm>
            <a:off x="4074855" y="1034256"/>
            <a:ext cx="7203758" cy="502110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מציין מיקום תוכן 2">
            <a:extLst>
              <a:ext uri="{FF2B5EF4-FFF2-40B4-BE49-F238E27FC236}">
                <a16:creationId xmlns:a16="http://schemas.microsoft.com/office/drawing/2014/main" id="{ABB9151B-B3CC-48CF-8BC8-BC80DD6BAE8D}"/>
              </a:ext>
            </a:extLst>
          </p:cNvPr>
          <p:cNvSpPr txBox="1">
            <a:spLocks/>
          </p:cNvSpPr>
          <p:nvPr/>
        </p:nvSpPr>
        <p:spPr>
          <a:xfrm>
            <a:off x="913387" y="2925048"/>
            <a:ext cx="3282693" cy="27340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r" defTabSz="914400" rtl="1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r" defTabSz="914400" rtl="1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r" defTabSz="914400" rtl="1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r" defTabSz="914400" rtl="1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r" defTabSz="914400" rtl="1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r" defTabSz="914400" rtl="1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r" defTabSz="914400" rtl="1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r" defTabSz="914400" rtl="1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r" defTabSz="914400" rtl="1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rtl="0">
              <a:buFont typeface="Arial" panose="020B0604020202020204" pitchFamily="34" charset="0"/>
              <a:buChar char="•"/>
            </a:pPr>
            <a:r>
              <a:rPr lang="en-US" sz="18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 fields are mandatory</a:t>
            </a:r>
          </a:p>
          <a:p>
            <a:pPr algn="l" rtl="0">
              <a:buFont typeface="Arial" panose="020B0604020202020204" pitchFamily="34" charset="0"/>
              <a:buChar char="•"/>
            </a:pPr>
            <a:r>
              <a:rPr lang="en-US" sz="18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Preview window to display the file.</a:t>
            </a:r>
          </a:p>
          <a:p>
            <a:pPr algn="l" rtl="0">
              <a:buFont typeface="Arial" panose="020B0604020202020204" pitchFamily="34" charset="0"/>
              <a:buChar char="•"/>
            </a:pPr>
            <a:r>
              <a:rPr lang="en-US" sz="18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“Check” button to send the details and file. The system will check if the handwrite belongs to the person.</a:t>
            </a:r>
          </a:p>
          <a:p>
            <a:pPr marL="0" indent="0" algn="l" rtl="0">
              <a:buFont typeface="Franklin Gothic Book" panose="020B0503020102020204" pitchFamily="34" charset="0"/>
              <a:buNone/>
            </a:pPr>
            <a:endParaRPr lang="en-US" sz="4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כותרת 1">
            <a:extLst>
              <a:ext uri="{FF2B5EF4-FFF2-40B4-BE49-F238E27FC236}">
                <a16:creationId xmlns:a16="http://schemas.microsoft.com/office/drawing/2014/main" id="{5D46A572-D214-4CF2-8E99-B77C05AD7C05}"/>
              </a:ext>
            </a:extLst>
          </p:cNvPr>
          <p:cNvSpPr txBox="1">
            <a:spLocks/>
          </p:cNvSpPr>
          <p:nvPr/>
        </p:nvSpPr>
        <p:spPr>
          <a:xfrm>
            <a:off x="913386" y="391160"/>
            <a:ext cx="2957573" cy="86868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1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New identification screen</a:t>
            </a:r>
            <a:endParaRPr lang="he-IL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מציין מיקום של מספר שקופית 1">
            <a:extLst>
              <a:ext uri="{FF2B5EF4-FFF2-40B4-BE49-F238E27FC236}">
                <a16:creationId xmlns:a16="http://schemas.microsoft.com/office/drawing/2014/main" id="{04F15889-214A-44E8-A82B-AC01CC584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88882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6099E329-04E7-41CE-B217-054796CA4A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386" y="391160"/>
            <a:ext cx="2957573" cy="868680"/>
          </a:xfrm>
        </p:spPr>
        <p:txBody>
          <a:bodyPr>
            <a:noAutofit/>
          </a:bodyPr>
          <a:lstStyle/>
          <a:p>
            <a:r>
              <a:rPr lang="en-US" sz="3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Add new information screen</a:t>
            </a:r>
            <a:endParaRPr lang="he-IL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מציין מיקום תוכן 2">
            <a:extLst>
              <a:ext uri="{FF2B5EF4-FFF2-40B4-BE49-F238E27FC236}">
                <a16:creationId xmlns:a16="http://schemas.microsoft.com/office/drawing/2014/main" id="{ABB9151B-B3CC-48CF-8BC8-BC80DD6BAE8D}"/>
              </a:ext>
            </a:extLst>
          </p:cNvPr>
          <p:cNvSpPr txBox="1">
            <a:spLocks/>
          </p:cNvSpPr>
          <p:nvPr/>
        </p:nvSpPr>
        <p:spPr>
          <a:xfrm>
            <a:off x="1004827" y="2061963"/>
            <a:ext cx="3861813" cy="23271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r" defTabSz="914400" rtl="1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r" defTabSz="914400" rtl="1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r" defTabSz="914400" rtl="1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r" defTabSz="914400" rtl="1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r" defTabSz="914400" rtl="1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r" defTabSz="914400" rtl="1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r" defTabSz="914400" rtl="1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r" defTabSz="914400" rtl="1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r" defTabSz="914400" rtl="1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Font typeface="Franklin Gothic Book" panose="020B0503020102020204" pitchFamily="34" charset="0"/>
              <a:buNone/>
            </a:pPr>
            <a:r>
              <a:rPr lang="en-US" sz="18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 new person: </a:t>
            </a:r>
          </a:p>
          <a:p>
            <a:pPr algn="l" rtl="0">
              <a:buFont typeface="Arial" panose="020B0604020202020204" pitchFamily="34" charset="0"/>
              <a:buChar char="•"/>
            </a:pPr>
            <a:r>
              <a:rPr lang="en-US" sz="18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user can add a new person to the system by enter his ID, full name, and a scanned image of his handwrite. </a:t>
            </a:r>
          </a:p>
          <a:p>
            <a:pPr algn="l" rtl="0">
              <a:buFont typeface="Arial" panose="020B0604020202020204" pitchFamily="34" charset="0"/>
              <a:buChar char="•"/>
            </a:pPr>
            <a:r>
              <a:rPr lang="en-US" sz="18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“Create” button to send the details and create a new person.</a:t>
            </a:r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8E4013C5-0753-411F-AFA6-54038FE4C035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81" t="18158" r="23190" b="14623"/>
          <a:stretch/>
        </p:blipFill>
        <p:spPr bwMode="auto">
          <a:xfrm>
            <a:off x="5315267" y="1072197"/>
            <a:ext cx="6500813" cy="471360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מציין מיקום תוכן 2">
            <a:extLst>
              <a:ext uri="{FF2B5EF4-FFF2-40B4-BE49-F238E27FC236}">
                <a16:creationId xmlns:a16="http://schemas.microsoft.com/office/drawing/2014/main" id="{FF616610-E62C-4F86-B5B4-874421220E69}"/>
              </a:ext>
            </a:extLst>
          </p:cNvPr>
          <p:cNvSpPr txBox="1">
            <a:spLocks/>
          </p:cNvSpPr>
          <p:nvPr/>
        </p:nvSpPr>
        <p:spPr>
          <a:xfrm>
            <a:off x="1004826" y="4566185"/>
            <a:ext cx="3861813" cy="24392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r" defTabSz="914400" rtl="1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r" defTabSz="914400" rtl="1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r" defTabSz="914400" rtl="1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r" defTabSz="914400" rtl="1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r" defTabSz="914400" rtl="1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r" defTabSz="914400" rtl="1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r" defTabSz="914400" rtl="1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r" defTabSz="914400" rtl="1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r" defTabSz="914400" rtl="1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Font typeface="Franklin Gothic Book" panose="020B0503020102020204" pitchFamily="34" charset="0"/>
              <a:buNone/>
            </a:pPr>
            <a:r>
              <a:rPr lang="en-US" sz="18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 for existing person: </a:t>
            </a:r>
          </a:p>
          <a:p>
            <a:pPr algn="l" rtl="0">
              <a:buFont typeface="Arial" panose="020B0604020202020204" pitchFamily="34" charset="0"/>
              <a:buChar char="•"/>
            </a:pPr>
            <a:r>
              <a:rPr lang="en-US" sz="18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user can search an existing person, then upload a new scanned image.</a:t>
            </a:r>
          </a:p>
          <a:p>
            <a:pPr algn="l" rtl="0">
              <a:buFont typeface="Arial" panose="020B0604020202020204" pitchFamily="34" charset="0"/>
              <a:buChar char="•"/>
            </a:pPr>
            <a:r>
              <a:rPr lang="en-US" sz="18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“Create” button to send the new file and add it to the person.</a:t>
            </a:r>
          </a:p>
        </p:txBody>
      </p:sp>
      <p:sp>
        <p:nvSpPr>
          <p:cNvPr id="3" name="מציין מיקום של מספר שקופית 2">
            <a:extLst>
              <a:ext uri="{FF2B5EF4-FFF2-40B4-BE49-F238E27FC236}">
                <a16:creationId xmlns:a16="http://schemas.microsoft.com/office/drawing/2014/main" id="{63CC094E-2FBD-42DE-98DE-F0ECC4DA51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16869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6099E329-04E7-41CE-B217-054796CA4A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386" y="391160"/>
            <a:ext cx="2957573" cy="868680"/>
          </a:xfrm>
        </p:spPr>
        <p:txBody>
          <a:bodyPr>
            <a:noAutofit/>
          </a:bodyPr>
          <a:lstStyle/>
          <a:p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Test </a:t>
            </a:r>
            <a:b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screen</a:t>
            </a:r>
            <a:endParaRPr lang="he-IL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מציין מיקום תוכן 2">
            <a:extLst>
              <a:ext uri="{FF2B5EF4-FFF2-40B4-BE49-F238E27FC236}">
                <a16:creationId xmlns:a16="http://schemas.microsoft.com/office/drawing/2014/main" id="{ABB9151B-B3CC-48CF-8BC8-BC80DD6BAE8D}"/>
              </a:ext>
            </a:extLst>
          </p:cNvPr>
          <p:cNvSpPr txBox="1">
            <a:spLocks/>
          </p:cNvSpPr>
          <p:nvPr/>
        </p:nvSpPr>
        <p:spPr>
          <a:xfrm>
            <a:off x="913386" y="2204203"/>
            <a:ext cx="3861813" cy="18699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r" defTabSz="914400" rtl="1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r" defTabSz="914400" rtl="1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r" defTabSz="914400" rtl="1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r" defTabSz="914400" rtl="1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r" defTabSz="914400" rtl="1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r" defTabSz="914400" rtl="1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r" defTabSz="914400" rtl="1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r" defTabSz="914400" rtl="1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r" defTabSz="914400" rtl="1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rtl="0">
              <a:buFont typeface="Arial" panose="020B0604020202020204" pitchFamily="34" charset="0"/>
              <a:buChar char="•"/>
            </a:pPr>
            <a:r>
              <a:rPr lang="en-US" sz="18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user can upload two files and check if both files belongs to the same person.</a:t>
            </a:r>
          </a:p>
          <a:p>
            <a:pPr algn="l" rtl="0">
              <a:buFont typeface="Arial" panose="020B0604020202020204" pitchFamily="34" charset="0"/>
              <a:buChar char="•"/>
            </a:pPr>
            <a:r>
              <a:rPr lang="en-US" sz="18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Preview window to display the file.</a:t>
            </a:r>
          </a:p>
          <a:p>
            <a:pPr algn="l" rtl="0">
              <a:buFont typeface="Arial" panose="020B0604020202020204" pitchFamily="34" charset="0"/>
              <a:buChar char="•"/>
            </a:pPr>
            <a:r>
              <a:rPr lang="en-US" sz="18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“Test” button to start the test.</a:t>
            </a:r>
          </a:p>
        </p:txBody>
      </p:sp>
      <p:pic>
        <p:nvPicPr>
          <p:cNvPr id="6" name="תמונה 5">
            <a:extLst>
              <a:ext uri="{FF2B5EF4-FFF2-40B4-BE49-F238E27FC236}">
                <a16:creationId xmlns:a16="http://schemas.microsoft.com/office/drawing/2014/main" id="{1349C89B-2B5F-4CF1-B274-6617EC45C449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52" t="28467" r="27883" b="17166"/>
          <a:stretch/>
        </p:blipFill>
        <p:spPr bwMode="auto">
          <a:xfrm>
            <a:off x="5140960" y="995680"/>
            <a:ext cx="6543039" cy="51409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מציין מיקום של מספר שקופית 2">
            <a:extLst>
              <a:ext uri="{FF2B5EF4-FFF2-40B4-BE49-F238E27FC236}">
                <a16:creationId xmlns:a16="http://schemas.microsoft.com/office/drawing/2014/main" id="{5E3C08CD-A121-4D37-B200-102178D5B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4936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6099E329-04E7-41CE-B217-054796CA4A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386" y="391160"/>
            <a:ext cx="2957573" cy="868680"/>
          </a:xfrm>
        </p:spPr>
        <p:txBody>
          <a:bodyPr>
            <a:noAutofit/>
          </a:bodyPr>
          <a:lstStyle/>
          <a:p>
            <a:r>
              <a:rPr lang="en-US" sz="4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Results screen</a:t>
            </a:r>
            <a:endParaRPr lang="he-IL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מציין מיקום תוכן 2">
            <a:extLst>
              <a:ext uri="{FF2B5EF4-FFF2-40B4-BE49-F238E27FC236}">
                <a16:creationId xmlns:a16="http://schemas.microsoft.com/office/drawing/2014/main" id="{ABB9151B-B3CC-48CF-8BC8-BC80DD6BAE8D}"/>
              </a:ext>
            </a:extLst>
          </p:cNvPr>
          <p:cNvSpPr txBox="1">
            <a:spLocks/>
          </p:cNvSpPr>
          <p:nvPr/>
        </p:nvSpPr>
        <p:spPr>
          <a:xfrm>
            <a:off x="913386" y="2204203"/>
            <a:ext cx="4288534" cy="18191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r" defTabSz="914400" rtl="1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r" defTabSz="914400" rtl="1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r" defTabSz="914400" rtl="1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r" defTabSz="914400" rtl="1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r" defTabSz="914400" rtl="1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r" defTabSz="914400" rtl="1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r" defTabSz="914400" rtl="1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r" defTabSz="914400" rtl="1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r" defTabSz="914400" rtl="1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rtl="0">
              <a:buFont typeface="Arial" panose="020B0604020202020204" pitchFamily="34" charset="0"/>
              <a:buChar char="•"/>
            </a:pPr>
            <a:r>
              <a:rPr lang="en-US" sz="18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this window the results of  “New identification” and “Test” will display here.</a:t>
            </a:r>
          </a:p>
          <a:p>
            <a:pPr algn="l" rtl="0">
              <a:buFont typeface="Arial" panose="020B0604020202020204" pitchFamily="34" charset="0"/>
              <a:buChar char="•"/>
            </a:pPr>
            <a:r>
              <a:rPr lang="en-US" sz="18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user can see the persons details and the matching percentage. </a:t>
            </a:r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A6B08C2F-4B56-4033-8E38-30841406E3DD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10" t="28895" r="39201" b="16524"/>
          <a:stretch/>
        </p:blipFill>
        <p:spPr bwMode="auto">
          <a:xfrm>
            <a:off x="6635750" y="657701"/>
            <a:ext cx="3666490" cy="554259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מציין מיקום של מספר שקופית 2">
            <a:extLst>
              <a:ext uri="{FF2B5EF4-FFF2-40B4-BE49-F238E27FC236}">
                <a16:creationId xmlns:a16="http://schemas.microsoft.com/office/drawing/2014/main" id="{D508F1B2-600C-48B1-8084-F12D9D580A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14265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8C89EA62-F38E-4285-A105-C5E1BD3600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36" name="Freeform 6">
              <a:extLst>
                <a:ext uri="{FF2B5EF4-FFF2-40B4-BE49-F238E27FC236}">
                  <a16:creationId xmlns:a16="http://schemas.microsoft.com/office/drawing/2014/main" id="{2CF6E46A-CCCD-4728-B011-E147B2362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37" name="Freeform 6">
              <a:extLst>
                <a:ext uri="{FF2B5EF4-FFF2-40B4-BE49-F238E27FC236}">
                  <a16:creationId xmlns:a16="http://schemas.microsoft.com/office/drawing/2014/main" id="{2E2C684B-30C9-4689-A529-EBF1B8ADB2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5ABA7F3F-D56F-4C06-84AC-03FC83B064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568FE6B-CB7A-42D9-9690-487E3B8F41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52785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6099E329-04E7-41CE-B217-054796CA4A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6164" y="1188717"/>
            <a:ext cx="5627717" cy="4480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n-US" sz="6600" b="1" cap="all">
                <a:solidFill>
                  <a:schemeClr val="bg2"/>
                </a:solidFill>
              </a:rPr>
              <a:t>Test cases</a:t>
            </a:r>
          </a:p>
        </p:txBody>
      </p:sp>
      <p:sp>
        <p:nvSpPr>
          <p:cNvPr id="43" name="Freeform 6">
            <a:extLst>
              <a:ext uri="{FF2B5EF4-FFF2-40B4-BE49-F238E27FC236}">
                <a16:creationId xmlns:a16="http://schemas.microsoft.com/office/drawing/2014/main" id="{2BCE8A39-72D0-46ED-AB46-91B68881D2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983434" y="640080"/>
            <a:ext cx="2296028" cy="3674981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970E03B3-76EE-4C15-B250-1173359CD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0147112" y="4501036"/>
            <a:ext cx="1683805" cy="1723705"/>
          </a:xfrm>
          <a:custGeom>
            <a:avLst/>
            <a:gdLst>
              <a:gd name="connsiteX0" fmla="*/ 1399384 w 1683805"/>
              <a:gd name="connsiteY0" fmla="*/ 0 h 1723705"/>
              <a:gd name="connsiteX1" fmla="*/ 1683805 w 1683805"/>
              <a:gd name="connsiteY1" fmla="*/ 0 h 1723705"/>
              <a:gd name="connsiteX2" fmla="*/ 1683805 w 1683805"/>
              <a:gd name="connsiteY2" fmla="*/ 1723705 h 1723705"/>
              <a:gd name="connsiteX3" fmla="*/ 0 w 1683805"/>
              <a:gd name="connsiteY3" fmla="*/ 1723705 h 1723705"/>
              <a:gd name="connsiteX4" fmla="*/ 0 w 1683805"/>
              <a:gd name="connsiteY4" fmla="*/ 1402480 h 1723705"/>
              <a:gd name="connsiteX5" fmla="*/ 1399384 w 1683805"/>
              <a:gd name="connsiteY5" fmla="*/ 1403247 h 17237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83805" h="1723705">
                <a:moveTo>
                  <a:pt x="1399384" y="0"/>
                </a:moveTo>
                <a:lnTo>
                  <a:pt x="1683805" y="0"/>
                </a:lnTo>
                <a:lnTo>
                  <a:pt x="1683805" y="1723705"/>
                </a:lnTo>
                <a:lnTo>
                  <a:pt x="0" y="1723705"/>
                </a:lnTo>
                <a:lnTo>
                  <a:pt x="0" y="1402480"/>
                </a:lnTo>
                <a:lnTo>
                  <a:pt x="1399384" y="1403247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3" name="מציין מיקום של מספר שקופית 2">
            <a:extLst>
              <a:ext uri="{FF2B5EF4-FFF2-40B4-BE49-F238E27FC236}">
                <a16:creationId xmlns:a16="http://schemas.microsoft.com/office/drawing/2014/main" id="{90F8054B-1E26-49ED-83D1-29A4B5AF5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11627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01D41787-ABB2-47FD-A17B-2F9D662329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3282694" cy="358140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u="sng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rtl="0">
              <a:buNone/>
            </a:pPr>
            <a:endParaRPr lang="en-US" u="sng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u="sng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8" name="טבלה 8">
            <a:extLst>
              <a:ext uri="{FF2B5EF4-FFF2-40B4-BE49-F238E27FC236}">
                <a16:creationId xmlns:a16="http://schemas.microsoft.com/office/drawing/2014/main" id="{5BEFC931-6415-4E1F-8F27-DC30D11625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1029857"/>
              </p:ext>
            </p:extLst>
          </p:nvPr>
        </p:nvGraphicFramePr>
        <p:xfrm>
          <a:off x="1189315" y="815340"/>
          <a:ext cx="10491696" cy="4851400"/>
        </p:xfrm>
        <a:graphic>
          <a:graphicData uri="http://schemas.openxmlformats.org/drawingml/2006/table">
            <a:tbl>
              <a:tblPr rtl="1" firstRow="1" bandRow="1">
                <a:tableStyleId>{5C22544A-7EE6-4342-B048-85BDC9FD1C3A}</a:tableStyleId>
              </a:tblPr>
              <a:tblGrid>
                <a:gridCol w="2581835">
                  <a:extLst>
                    <a:ext uri="{9D8B030D-6E8A-4147-A177-3AD203B41FA5}">
                      <a16:colId xmlns:a16="http://schemas.microsoft.com/office/drawing/2014/main" val="3167009088"/>
                    </a:ext>
                  </a:extLst>
                </a:gridCol>
                <a:gridCol w="2895600">
                  <a:extLst>
                    <a:ext uri="{9D8B030D-6E8A-4147-A177-3AD203B41FA5}">
                      <a16:colId xmlns:a16="http://schemas.microsoft.com/office/drawing/2014/main" val="527362207"/>
                    </a:ext>
                  </a:extLst>
                </a:gridCol>
                <a:gridCol w="2375647">
                  <a:extLst>
                    <a:ext uri="{9D8B030D-6E8A-4147-A177-3AD203B41FA5}">
                      <a16:colId xmlns:a16="http://schemas.microsoft.com/office/drawing/2014/main" val="554364122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2388231670"/>
                    </a:ext>
                  </a:extLst>
                </a:gridCol>
                <a:gridCol w="657414">
                  <a:extLst>
                    <a:ext uri="{9D8B030D-6E8A-4147-A177-3AD203B41FA5}">
                      <a16:colId xmlns:a16="http://schemas.microsoft.com/office/drawing/2014/main" val="40363090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rtl="0"/>
                      <a:r>
                        <a:rPr lang="en-US" dirty="0"/>
                        <a:t>Expected result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dirty="0"/>
                        <a:t>Description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dirty="0"/>
                        <a:t>Input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dirty="0"/>
                        <a:t>Screen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dirty="0"/>
                        <a:t>No.</a:t>
                      </a:r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40730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/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system will notify to the user that there are no documents for this person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user tries to start a new identification process to non-exist person 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ID: not-exist</a:t>
                      </a:r>
                    </a:p>
                    <a:p>
                      <a:pPr algn="l" rtl="0"/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Full name: not-exist</a:t>
                      </a:r>
                    </a:p>
                    <a:p>
                      <a:pPr algn="l" rtl="0"/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Document: uploaded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New identification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47232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/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system will open the "Result" window and display high degree of similarity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user used the ‘Test’ function and enter two identical documents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Document1: file1</a:t>
                      </a:r>
                    </a:p>
                    <a:p>
                      <a:pPr algn="l" rtl="0"/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Document2: file1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Test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dirty="0"/>
                        <a:t>2</a:t>
                      </a:r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63937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/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system updates the database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user tries to upload new document to exist person in the system with legal inputs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ID:123456</a:t>
                      </a:r>
                    </a:p>
                    <a:p>
                      <a:pPr algn="l" rtl="0"/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Full name: "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Yosi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Balol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"</a:t>
                      </a:r>
                    </a:p>
                    <a:p>
                      <a:pPr algn="l" rtl="0"/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Document: uploaded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Add information 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dirty="0"/>
                        <a:t>3</a:t>
                      </a:r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30057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/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system will display a message "the person is not-existing"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user tries to search a non-exist person 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ID: not exist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Add information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dirty="0"/>
                        <a:t>4</a:t>
                      </a:r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8912716"/>
                  </a:ext>
                </a:extLst>
              </a:tr>
            </a:tbl>
          </a:graphicData>
        </a:graphic>
      </p:graphicFrame>
      <p:sp>
        <p:nvSpPr>
          <p:cNvPr id="10" name="מציין מיקום של מספר שקופית 9">
            <a:extLst>
              <a:ext uri="{FF2B5EF4-FFF2-40B4-BE49-F238E27FC236}">
                <a16:creationId xmlns:a16="http://schemas.microsoft.com/office/drawing/2014/main" id="{32A3CF5E-9761-4E2B-8055-2AA5DCEC3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92741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oup 51">
            <a:extLst>
              <a:ext uri="{FF2B5EF4-FFF2-40B4-BE49-F238E27FC236}">
                <a16:creationId xmlns:a16="http://schemas.microsoft.com/office/drawing/2014/main" id="{449BC34D-9C23-4D6D-8213-1F471AF85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53" name="Freeform 6">
              <a:extLst>
                <a:ext uri="{FF2B5EF4-FFF2-40B4-BE49-F238E27FC236}">
                  <a16:creationId xmlns:a16="http://schemas.microsoft.com/office/drawing/2014/main" id="{FA0F5D6C-5025-4D7E-82DD-C2C6FDA1E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54" name="Freeform 6">
              <a:extLst>
                <a:ext uri="{FF2B5EF4-FFF2-40B4-BE49-F238E27FC236}">
                  <a16:creationId xmlns:a16="http://schemas.microsoft.com/office/drawing/2014/main" id="{E2AF2C17-4AB4-4402-B84B-129EF95D16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56" name="Rectangle 55">
            <a:extLst>
              <a:ext uri="{FF2B5EF4-FFF2-40B4-BE49-F238E27FC236}">
                <a16:creationId xmlns:a16="http://schemas.microsoft.com/office/drawing/2014/main" id="{46433AC8-8A78-46AB-B013-07DC9D7525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6099E329-04E7-41CE-B217-054796CA4A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1148" y="2399583"/>
            <a:ext cx="6221689" cy="149031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rtl="0"/>
            <a:r>
              <a:rPr lang="en-US" sz="7200" b="1" cap="all" dirty="0"/>
              <a:t>Thank you !</a:t>
            </a:r>
          </a:p>
        </p:txBody>
      </p:sp>
      <p:sp>
        <p:nvSpPr>
          <p:cNvPr id="58" name="Freeform 6">
            <a:extLst>
              <a:ext uri="{FF2B5EF4-FFF2-40B4-BE49-F238E27FC236}">
                <a16:creationId xmlns:a16="http://schemas.microsoft.com/office/drawing/2014/main" id="{37E10E69-B2A5-4F8D-A7C0-F958BB7B4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542142" y="2016617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66" name="Freeform 6">
            <a:extLst>
              <a:ext uri="{FF2B5EF4-FFF2-40B4-BE49-F238E27FC236}">
                <a16:creationId xmlns:a16="http://schemas.microsoft.com/office/drawing/2014/main" id="{2E4B17F2-7877-4CC5-B6F6-F4147FE7B2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649163" y="634028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49" name="Graphic 48" descr="לחיצת יד">
            <a:extLst>
              <a:ext uri="{FF2B5EF4-FFF2-40B4-BE49-F238E27FC236}">
                <a16:creationId xmlns:a16="http://schemas.microsoft.com/office/drawing/2014/main" id="{BBDD0797-BBDB-4F3F-9D6F-D829DBA05D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71403" y="2169078"/>
            <a:ext cx="2719859" cy="2719859"/>
          </a:xfrm>
          <a:prstGeom prst="rect">
            <a:avLst/>
          </a:prstGeom>
        </p:spPr>
      </p:pic>
      <p:sp>
        <p:nvSpPr>
          <p:cNvPr id="3" name="מציין מיקום של מספר שקופית 2">
            <a:extLst>
              <a:ext uri="{FF2B5EF4-FFF2-40B4-BE49-F238E27FC236}">
                <a16:creationId xmlns:a16="http://schemas.microsoft.com/office/drawing/2014/main" id="{90F8054B-1E26-49ED-83D1-29A4B5AF5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FAEF9944-A4F6-4C59-AEBD-678D6480B8EA}" type="slidenum">
              <a:rPr lang="en-US" smtClean="0"/>
              <a:pPr defTabSz="914400">
                <a:spcAft>
                  <a:spcPts val="600"/>
                </a:spcAft>
              </a:pPr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33918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D3B6D72A-6ED9-46B9-A6C7-EBD7D1BE9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 </a:t>
            </a:r>
            <a:endParaRPr lang="he-IL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8D25117D-D302-420B-9BD8-5428C27A8B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uz-Latn-UZ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https://deepai.org/machine-learning-glossary-and-terms/softmax-layer</a:t>
            </a:r>
            <a:endParaRPr lang="en-US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rtl="0"/>
            <a:r>
              <a:rPr lang="uz-Latn-UZ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https://cs231n.github.io/convolutional-networks/</a:t>
            </a:r>
            <a:endParaRPr lang="en-US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rtl="0"/>
            <a:r>
              <a:rPr lang="uz-Latn-UZ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https://machinelearningmastery.com/gentle-introduction-mini-batch-gradient-descent-configure-batch-size/</a:t>
            </a:r>
            <a:endParaRPr lang="en-US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rtl="0"/>
            <a:r>
              <a:rPr lang="uz-Latn-UZ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https://www.jeremyjordan.me/autoencoders/</a:t>
            </a:r>
            <a:endParaRPr lang="en-US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rtl="0"/>
            <a:r>
              <a:rPr lang="uz-Latn-UZ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https://towardsdatascience.com/a-comprehensive-guide-to-convolutional-neural-networks-the-eli5-way-3bd2b1164a53</a:t>
            </a:r>
            <a:endParaRPr lang="he-IL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rtl="0"/>
            <a:r>
              <a:rPr lang="en-US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https://corporatefinanceinstitute.com/resources/knowledge/other/overfitting/</a:t>
            </a:r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963043DF-2D85-426F-8098-6B2489737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04369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6099E329-04E7-41CE-B217-054796CA4A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594360"/>
            <a:ext cx="9601200" cy="838200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Convolutional Neural Network</a:t>
            </a:r>
            <a:endParaRPr lang="he-IL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01D41787-ABB2-47FD-A17B-2F9D662329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432560"/>
            <a:ext cx="9601200" cy="5120640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We </a:t>
            </a:r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ill present the solution for this challenging problem by leverages deep CNNs as a powerful model.</a:t>
            </a:r>
          </a:p>
          <a:p>
            <a:pPr marL="0" indent="0" algn="l">
              <a:buNone/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CNN</a:t>
            </a:r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can </a:t>
            </a:r>
            <a:r>
              <a:rPr lang="iw" sz="1800" dirty="0">
                <a:solidFill>
                  <a:srgbClr val="292929"/>
                </a:solidFill>
                <a:latin typeface="Times New Roman" panose="02020603050405020304" pitchFamily="18" charset="0"/>
                <a:ea typeface="Georgia"/>
                <a:cs typeface="Times New Roman" panose="02020603050405020304" pitchFamily="18" charset="0"/>
                <a:sym typeface="Georgia"/>
              </a:rPr>
              <a:t>be thought as a combination of two components</a:t>
            </a:r>
            <a:r>
              <a:rPr lang="en-US" sz="1800" dirty="0">
                <a:solidFill>
                  <a:srgbClr val="292929"/>
                </a:solidFill>
                <a:latin typeface="Times New Roman" panose="02020603050405020304" pitchFamily="18" charset="0"/>
                <a:ea typeface="Georgia"/>
                <a:cs typeface="Times New Roman" panose="02020603050405020304" pitchFamily="18" charset="0"/>
                <a:sym typeface="Georgia"/>
              </a:rPr>
              <a:t>: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l">
              <a:buNone/>
            </a:pPr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♦ </a:t>
            </a:r>
            <a:r>
              <a:rPr lang="en-US" sz="1800" dirty="0">
                <a:solidFill>
                  <a:srgbClr val="292929"/>
                </a:solidFill>
                <a:latin typeface="Times New Roman" panose="02020603050405020304" pitchFamily="18" charset="0"/>
                <a:ea typeface="Georgia"/>
                <a:cs typeface="Times New Roman" panose="02020603050405020304" pitchFamily="18" charset="0"/>
                <a:sym typeface="Georgia"/>
              </a:rPr>
              <a:t>F</a:t>
            </a:r>
            <a:r>
              <a:rPr lang="iw" sz="1800" dirty="0">
                <a:solidFill>
                  <a:srgbClr val="292929"/>
                </a:solidFill>
                <a:latin typeface="Times New Roman" panose="02020603050405020304" pitchFamily="18" charset="0"/>
                <a:ea typeface="Georgia"/>
                <a:cs typeface="Times New Roman" panose="02020603050405020304" pitchFamily="18" charset="0"/>
                <a:sym typeface="Georgia"/>
              </a:rPr>
              <a:t>eature extraction part </a:t>
            </a:r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♦ </a:t>
            </a:r>
            <a:r>
              <a:rPr lang="en-US" sz="1800" dirty="0">
                <a:solidFill>
                  <a:srgbClr val="292929"/>
                </a:solidFill>
                <a:latin typeface="Times New Roman" panose="02020603050405020304" pitchFamily="18" charset="0"/>
                <a:ea typeface="Georgia"/>
                <a:cs typeface="Times New Roman" panose="02020603050405020304" pitchFamily="18" charset="0"/>
                <a:sym typeface="Georgia"/>
              </a:rPr>
              <a:t>C</a:t>
            </a:r>
            <a:r>
              <a:rPr lang="iw" sz="1800" dirty="0">
                <a:solidFill>
                  <a:srgbClr val="292929"/>
                </a:solidFill>
                <a:latin typeface="Times New Roman" panose="02020603050405020304" pitchFamily="18" charset="0"/>
                <a:ea typeface="Georgia"/>
                <a:cs typeface="Times New Roman" panose="02020603050405020304" pitchFamily="18" charset="0"/>
                <a:sym typeface="Georgia"/>
              </a:rPr>
              <a:t>lassification part</a:t>
            </a:r>
            <a:endParaRPr lang="en-US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algn="l">
              <a:buNone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l">
              <a:buNone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l"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CNN contains :</a:t>
            </a:r>
          </a:p>
          <a:p>
            <a:pPr lvl="1" algn="l" rtl="0">
              <a:buFont typeface="Times New Roman" panose="02020603050405020304" pitchFamily="18" charset="0"/>
              <a:buChar char="♦"/>
            </a:pPr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Convolutional layer + filter</a:t>
            </a:r>
          </a:p>
          <a:p>
            <a:pPr lvl="1" algn="l" rtl="0">
              <a:buFont typeface="Times New Roman" panose="02020603050405020304" pitchFamily="18" charset="0"/>
              <a:buChar char="♦"/>
            </a:pPr>
            <a:r>
              <a:rPr lang="en-US" sz="18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ReLU</a:t>
            </a:r>
            <a:endParaRPr lang="en-US" sz="18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 algn="l" rtl="0">
              <a:buFont typeface="Times New Roman" panose="02020603050405020304" pitchFamily="18" charset="0"/>
              <a:buChar char="♦"/>
            </a:pPr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Pooling layer</a:t>
            </a:r>
          </a:p>
          <a:p>
            <a:pPr marL="0" indent="0" algn="l" rtl="0">
              <a:buNone/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Reduces the dimensionality of images by reducing the number of pixels in the output from 	the previous convolutional layer.</a:t>
            </a:r>
          </a:p>
          <a:p>
            <a:pPr marL="0" indent="0" algn="l">
              <a:buNone/>
            </a:pPr>
            <a:endParaRPr lang="he-IL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l">
              <a:buNone/>
            </a:pPr>
            <a:endParaRPr lang="he-IL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l">
              <a:buNone/>
            </a:pPr>
            <a:endParaRPr lang="he-IL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l">
              <a:buNone/>
            </a:pPr>
            <a:endParaRPr lang="he-IL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l">
              <a:buNone/>
            </a:pPr>
            <a:endParaRPr lang="he-IL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Google Shape;139;p21">
            <a:extLst>
              <a:ext uri="{FF2B5EF4-FFF2-40B4-BE49-F238E27FC236}">
                <a16:creationId xmlns:a16="http://schemas.microsoft.com/office/drawing/2014/main" id="{0943186C-5EEB-4788-B733-7CD711057798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1" t="11517" r="-1741"/>
          <a:stretch/>
        </p:blipFill>
        <p:spPr>
          <a:xfrm>
            <a:off x="6888480" y="1818640"/>
            <a:ext cx="5394960" cy="240792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7DCAAEE0-AAAB-4D3C-ACDB-A015AB5FA5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4387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6099E329-04E7-41CE-B217-054796CA4A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38200"/>
          </a:xfrm>
        </p:spPr>
        <p:txBody>
          <a:bodyPr/>
          <a:lstStyle/>
          <a:p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Softmax</a:t>
            </a:r>
            <a:endParaRPr lang="he-IL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01D41787-ABB2-47FD-A17B-2F9D662329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01545"/>
            <a:ext cx="9601200" cy="3970655"/>
          </a:xfrm>
        </p:spPr>
        <p:txBody>
          <a:bodyPr>
            <a:normAutofit/>
          </a:bodyPr>
          <a:lstStyle/>
          <a:p>
            <a:pPr marL="0" indent="0" algn="l" rtl="0">
              <a:buNone/>
            </a:pP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♦ </a:t>
            </a:r>
            <a:r>
              <a:rPr lang="en-US" sz="17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17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urns a </a:t>
            </a:r>
            <a:r>
              <a:rPr lang="en-US" sz="1700" b="0" i="0" strike="noStrike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vector</a:t>
            </a:r>
            <a:r>
              <a:rPr lang="en-US" sz="17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of K real values into a vector of K real values </a:t>
            </a:r>
            <a:r>
              <a:rPr lang="en-US" sz="1700" b="1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that sum to 1.</a:t>
            </a:r>
          </a:p>
          <a:p>
            <a:pPr marL="0" indent="0" algn="l" rtl="0">
              <a:buNone/>
            </a:pPr>
            <a:endParaRPr lang="en-US" sz="1700" b="1" i="0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l" rtl="0">
              <a:buNone/>
            </a:pP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♦ </a:t>
            </a:r>
            <a:r>
              <a:rPr lang="en-US" sz="17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input values can be positive, negative, zero, or greater than one.</a:t>
            </a:r>
          </a:p>
          <a:p>
            <a:pPr marL="0" indent="0" algn="l" rtl="0">
              <a:buNone/>
            </a:pPr>
            <a:endParaRPr lang="en-US" sz="1700" b="0" i="0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l" rtl="0">
              <a:buNone/>
            </a:pP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♦</a:t>
            </a:r>
            <a:r>
              <a:rPr lang="en-US" sz="17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1700" b="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oftmax</a:t>
            </a:r>
            <a:r>
              <a:rPr lang="en-US" sz="17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transforms the input into values between 0 and 1</a:t>
            </a:r>
          </a:p>
          <a:p>
            <a:pPr marL="0" indent="0" algn="l" rtl="0">
              <a:buNone/>
            </a:pPr>
            <a:endParaRPr lang="en-US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l" rtl="0">
              <a:buNone/>
            </a:pP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</a:t>
            </a:r>
            <a:endParaRPr lang="he-IL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l" rtl="0">
              <a:buNone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Benefit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0" indent="0" algn="l" rtl="0">
              <a:buNone/>
            </a:pPr>
            <a:r>
              <a:rPr lang="en-US" sz="1700" i="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main advantage of using </a:t>
            </a:r>
            <a:r>
              <a:rPr lang="en-US" sz="1700" i="0" dirty="0" err="1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Softmax</a:t>
            </a:r>
            <a:r>
              <a:rPr lang="en-US" sz="1700" i="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is the </a:t>
            </a:r>
            <a:r>
              <a:rPr lang="en-US" sz="1700" b="1" i="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output probabilities range.</a:t>
            </a:r>
            <a:endParaRPr lang="he-IL" sz="17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l" rtl="0">
              <a:buNone/>
            </a:pPr>
            <a:endParaRPr lang="he-IL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l" rtl="0">
              <a:buNone/>
            </a:pPr>
            <a:endParaRPr lang="he-IL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l" rtl="0">
              <a:buNone/>
            </a:pPr>
            <a:endParaRPr lang="he-IL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l" rtl="0">
              <a:buNone/>
            </a:pPr>
            <a:endParaRPr lang="he-IL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34" name="Picture 10" descr="Softmax Function">
            <a:extLst>
              <a:ext uri="{FF2B5EF4-FFF2-40B4-BE49-F238E27FC236}">
                <a16:creationId xmlns:a16="http://schemas.microsoft.com/office/drawing/2014/main" id="{925BE73B-6B46-417D-B0D8-209DC3F738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947"/>
          <a:stretch/>
        </p:blipFill>
        <p:spPr bwMode="auto">
          <a:xfrm>
            <a:off x="7429500" y="8255"/>
            <a:ext cx="4762500" cy="219329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DB5622CC-1B0C-4D14-972F-2B00B777FC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5773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E9131436-2C44-43CF-901A-654B9FDFF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6</a:t>
            </a:fld>
            <a:endParaRPr lang="en-US" dirty="0"/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93483889-7BCD-4123-B2C1-F5950ACEC7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2568" y="1330614"/>
            <a:ext cx="6130168" cy="4342922"/>
          </a:xfrm>
          <a:prstGeom prst="rect">
            <a:avLst/>
          </a:prstGeom>
        </p:spPr>
      </p:pic>
      <p:pic>
        <p:nvPicPr>
          <p:cNvPr id="17" name="Picture 4">
            <a:extLst>
              <a:ext uri="{FF2B5EF4-FFF2-40B4-BE49-F238E27FC236}">
                <a16:creationId xmlns:a16="http://schemas.microsoft.com/office/drawing/2014/main" id="{D6B672C9-F54F-47BA-BFFC-A031534C2A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8643" y="2554246"/>
            <a:ext cx="4139883" cy="1452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02602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6099E329-04E7-41CE-B217-054796CA4A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38200"/>
          </a:xfrm>
        </p:spPr>
        <p:txBody>
          <a:bodyPr>
            <a:normAutofit/>
          </a:bodyPr>
          <a:lstStyle/>
          <a:p>
            <a:r>
              <a:rPr lang="en-US" sz="40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Mini-Batch Gradient Descent</a:t>
            </a:r>
            <a:endParaRPr lang="he-IL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01D41787-ABB2-47FD-A17B-2F9D662329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700463"/>
            <a:ext cx="9601200" cy="4471737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sz="18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What is the 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Gradient Descent</a:t>
            </a:r>
            <a:r>
              <a:rPr lang="en-US" sz="18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function ?</a:t>
            </a:r>
            <a:endParaRPr lang="he-IL" sz="1800" b="0" i="0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l">
              <a:buNone/>
            </a:pPr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♦ U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sed for finding the weights or coefficients of machine learning algorithms</a:t>
            </a:r>
          </a:p>
          <a:p>
            <a:pPr marL="0" indent="0" algn="l">
              <a:buNone/>
            </a:pPr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♦ M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ake predictions on training data</a:t>
            </a:r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he-IL" sz="18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algn="l">
              <a:buNone/>
            </a:pPr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♦ U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sing the error on the predictions to update the model in such a way as to reduce the error</a:t>
            </a:r>
            <a:endParaRPr lang="en-US" sz="18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algn="l">
              <a:buNone/>
            </a:pPr>
            <a:endParaRPr lang="en-US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l">
              <a:buNone/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Mini-Batch Gradient Descent</a:t>
            </a:r>
            <a:r>
              <a:rPr lang="en-US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is a 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variation of the gradient descent algorithm.</a:t>
            </a:r>
            <a:endParaRPr lang="en-US" sz="180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algn="l">
              <a:buNone/>
            </a:pPr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♦ S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plits the training dataset into small batches </a:t>
            </a:r>
          </a:p>
          <a:p>
            <a:pPr marL="0" indent="0" algn="l">
              <a:buNone/>
            </a:pPr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♦ U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sed to calculate model error and update model coefficients.</a:t>
            </a:r>
            <a:endParaRPr lang="he-IL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l">
              <a:buNone/>
            </a:pPr>
            <a:endParaRPr lang="he-IL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l">
              <a:buNone/>
            </a:pPr>
            <a:endParaRPr lang="he-IL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תמונה 5">
            <a:extLst>
              <a:ext uri="{FF2B5EF4-FFF2-40B4-BE49-F238E27FC236}">
                <a16:creationId xmlns:a16="http://schemas.microsoft.com/office/drawing/2014/main" id="{47849E63-14EC-47F5-8DC8-C932E026C5A1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71" t="37703" r="57207" b="47249"/>
          <a:stretch/>
        </p:blipFill>
        <p:spPr bwMode="auto">
          <a:xfrm>
            <a:off x="7701281" y="4297680"/>
            <a:ext cx="4490720" cy="256032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CF6F819A-0EA7-4F6D-B520-8250501BD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3363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6099E329-04E7-41CE-B217-054796CA4A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38200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 1 -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DeepWriter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endParaRPr lang="he-IL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01D41787-ABB2-47FD-A17B-2F9D662329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700463"/>
            <a:ext cx="9601200" cy="4471737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What is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DeepWriter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?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l">
              <a:buNone/>
            </a:pPr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♦ 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Main 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purpose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is extracting writer sensitive features.</a:t>
            </a:r>
          </a:p>
          <a:p>
            <a:pPr marL="0" indent="0" algn="l">
              <a:buNone/>
            </a:pPr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♦ 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basic network structure is Half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DeepWriter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0" indent="0" algn="l">
              <a:buNone/>
            </a:pPr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♦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DeepWriter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takes as 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 pair of 113X113 scanned image patches. </a:t>
            </a:r>
            <a:endParaRPr lang="he-IL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l">
              <a:buNone/>
            </a:pPr>
            <a:endParaRPr lang="en-US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algn="l">
              <a:buNone/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We leverage relationship between two adjacent image patches, leading to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DeepWriter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structure.</a:t>
            </a:r>
            <a:endParaRPr lang="he-IL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algn="l">
              <a:buNone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l"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	</a:t>
            </a:r>
            <a:endParaRPr lang="he-IL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l">
              <a:buNone/>
            </a:pPr>
            <a:endParaRPr lang="he-IL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l">
              <a:buNone/>
            </a:pPr>
            <a:endParaRPr lang="he-IL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l">
              <a:buNone/>
            </a:pPr>
            <a:endParaRPr lang="he-IL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l">
              <a:buNone/>
            </a:pPr>
            <a:endParaRPr lang="he-IL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l">
              <a:buNone/>
            </a:pPr>
            <a:endParaRPr lang="he-IL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C2DDB4FD-AD5A-489A-B068-51DDA6545A89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4246880"/>
            <a:ext cx="10637520" cy="2294823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מציין מיקום של מספר שקופית 4">
            <a:extLst>
              <a:ext uri="{FF2B5EF4-FFF2-40B4-BE49-F238E27FC236}">
                <a16:creationId xmlns:a16="http://schemas.microsoft.com/office/drawing/2014/main" id="{F18577C7-4884-49A0-9BC3-536E65D58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2520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6099E329-04E7-41CE-B217-054796CA4A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411480"/>
            <a:ext cx="9601200" cy="838200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 process</a:t>
            </a:r>
            <a:endParaRPr lang="he-IL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מציין מיקום תוכן 2">
                <a:extLst>
                  <a:ext uri="{FF2B5EF4-FFF2-40B4-BE49-F238E27FC236}">
                    <a16:creationId xmlns:a16="http://schemas.microsoft.com/office/drawing/2014/main" id="{01D41787-ABB2-47FD-A17B-2F9D6623295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371600" y="1294063"/>
                <a:ext cx="9601200" cy="5438431"/>
              </a:xfrm>
            </p:spPr>
            <p:txBody>
              <a:bodyPr>
                <a:normAutofit/>
              </a:bodyPr>
              <a:lstStyle/>
              <a:p>
                <a:pPr marL="0" indent="0" algn="l">
                  <a:buNone/>
                </a:pPr>
                <a:r>
                  <a:rPr lang="en-US" sz="1800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♦ Step 1 – “Half </a:t>
                </a:r>
                <a:r>
                  <a:rPr lang="en-US" sz="1800" dirty="0" err="1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DeepWriter</a:t>
                </a:r>
                <a:r>
                  <a:rPr lang="en-US" sz="1800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”</a:t>
                </a:r>
                <a:endParaRPr 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816102" indent="-285750" algn="l" rtl="0">
                  <a:buFont typeface="Wingdings" panose="05000000000000000000" pitchFamily="2" charset="2"/>
                  <a:buChar char="§"/>
                </a:pPr>
                <a:r>
                  <a:rPr lang="en-US" sz="18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The batch size was set to 256, momentum to 0.9, and weight decay to </a:t>
                </a:r>
                <a14:m>
                  <m:oMath xmlns:m="http://schemas.openxmlformats.org/officeDocument/2006/math">
                    <m:r>
                      <a:rPr lang="en-US" sz="180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5</m:t>
                    </m:r>
                    <m:r>
                      <a:rPr lang="en-US" sz="180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∗</m:t>
                    </m:r>
                    <m:sSup>
                      <m:sSupPr>
                        <m:ctrlP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4</m:t>
                        </m:r>
                      </m:sup>
                    </m:sSup>
                  </m:oMath>
                </a14:m>
                <a:endParaRPr lang="en-US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816102" indent="-285750" algn="l" rtl="0">
                  <a:buFont typeface="Wingdings" panose="05000000000000000000" pitchFamily="2" charset="2"/>
                  <a:buChar char="§"/>
                </a:pPr>
                <a:r>
                  <a:rPr lang="en-US" sz="18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The learning rate was initialized at</a:t>
                </a:r>
                <a14:m>
                  <m:oMath xmlns:m="http://schemas.openxmlformats.org/officeDocument/2006/math"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sSup>
                      <m:sSupPr>
                        <m:ctrlP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8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, and then decreased by a factor of 10 every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5</m:t>
                        </m:r>
                      </m:sup>
                    </m:sSup>
                  </m:oMath>
                </a14:m>
                <a:r>
                  <a:rPr lang="en-US" sz="18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iterations</a:t>
                </a:r>
              </a:p>
              <a:p>
                <a:pPr marL="816102" indent="-285750" algn="l" rtl="0">
                  <a:buFont typeface="Wingdings" panose="05000000000000000000" pitchFamily="2" charset="2"/>
                  <a:buChar char="§"/>
                </a:pPr>
                <a:r>
                  <a:rPr lang="en-US" sz="18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The learning was stopped after 400K iterations</a:t>
                </a:r>
                <a:r>
                  <a:rPr lang="en-US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pPr marL="816102" indent="-285750" algn="l" rtl="0">
                  <a:buFont typeface="Wingdings" panose="05000000000000000000" pitchFamily="2" charset="2"/>
                  <a:buChar char="§"/>
                </a:pPr>
                <a:endParaRPr lang="en-US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530352" indent="0" algn="l" rtl="0">
                  <a:buNone/>
                </a:pPr>
                <a:endParaRPr lang="en-US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530352" indent="0" algn="l" rtl="0">
                  <a:buNone/>
                </a:pPr>
                <a:endParaRPr lang="en-US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indent="0" algn="l">
                  <a:buNone/>
                </a:pPr>
                <a:endParaRPr lang="he-IL" sz="1800" dirty="0"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indent="0" algn="l">
                  <a:buNone/>
                </a:pPr>
                <a:r>
                  <a:rPr lang="en-US" sz="1800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♦ Step 2 – “</a:t>
                </a:r>
                <a:r>
                  <a:rPr lang="en-US" sz="1800" dirty="0" err="1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DeepWriter</a:t>
                </a:r>
                <a:r>
                  <a:rPr lang="en-US" sz="1800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” </a:t>
                </a:r>
                <a:endParaRPr lang="he-IL" sz="1800" dirty="0"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lvl="1" algn="l" rtl="0">
                  <a:buFont typeface="Wingdings" panose="05000000000000000000" pitchFamily="2" charset="2"/>
                  <a:buChar char="§"/>
                </a:pPr>
                <a:r>
                  <a:rPr lang="en-US" sz="1800" dirty="0"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B</a:t>
                </a:r>
                <a:r>
                  <a:rPr lang="en-US" sz="1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atch size was set to 256, momentum to 0.9, and weight decay to </a:t>
                </a:r>
                <a14:m>
                  <m:oMath xmlns:m="http://schemas.openxmlformats.org/officeDocument/2006/math"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5</m:t>
                    </m:r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∗</m:t>
                    </m:r>
                    <m:sSup>
                      <m:sSupPr>
                        <m:ctrlPr>
                          <a:rPr lang="en-US" sz="1800" i="1"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10</m:t>
                        </m:r>
                      </m:e>
                      <m:sup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−</m:t>
                        </m:r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4</m:t>
                        </m:r>
                      </m:sup>
                    </m:sSup>
                  </m:oMath>
                </a14:m>
                <a:r>
                  <a:rPr lang="en-US" sz="1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.</a:t>
                </a:r>
              </a:p>
              <a:p>
                <a:pPr lvl="1" algn="l" rtl="0">
                  <a:buFont typeface="Wingdings" panose="05000000000000000000" pitchFamily="2" charset="2"/>
                  <a:buChar char="§"/>
                </a:pPr>
                <a:r>
                  <a:rPr lang="en-US" sz="1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The base learning rate was initialized 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10</m:t>
                        </m:r>
                      </m:e>
                      <m:sup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−</m:t>
                        </m:r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sz="1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, and then decreased by a factor of 10 every 20K iterations.</a:t>
                </a:r>
              </a:p>
              <a:p>
                <a:pPr lvl="1" algn="l" rtl="0">
                  <a:buFont typeface="Wingdings" panose="05000000000000000000" pitchFamily="2" charset="2"/>
                  <a:buChar char="§"/>
                </a:pPr>
                <a:r>
                  <a:rPr lang="en-US" sz="1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The learning was stopped after 40K iterations.</a:t>
                </a:r>
                <a:endParaRPr lang="he-IL" sz="1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 algn="l">
                  <a:buNone/>
                </a:pPr>
                <a:endParaRPr lang="he-IL" sz="1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 algn="l">
                  <a:buNone/>
                </a:pPr>
                <a:endParaRPr lang="he-IL" sz="1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 algn="l">
                  <a:buNone/>
                </a:pPr>
                <a:endParaRPr lang="he-IL" sz="1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 algn="l">
                  <a:buNone/>
                </a:pPr>
                <a:endParaRPr lang="he-IL" sz="1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 algn="l">
                  <a:buNone/>
                </a:pPr>
                <a:endParaRPr lang="he-IL" sz="1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" name="מציין מיקום תוכן 2">
                <a:extLst>
                  <a:ext uri="{FF2B5EF4-FFF2-40B4-BE49-F238E27FC236}">
                    <a16:creationId xmlns:a16="http://schemas.microsoft.com/office/drawing/2014/main" id="{01D41787-ABB2-47FD-A17B-2F9D6623295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71600" y="1294063"/>
                <a:ext cx="9601200" cy="5438431"/>
              </a:xfrm>
              <a:blipFill>
                <a:blip r:embed="rId2"/>
                <a:stretch>
                  <a:fillRect l="-444" t="-785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AA771897-A975-4600-B690-F7E83637A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9</a:t>
            </a:fld>
            <a:endParaRPr lang="en-US" dirty="0"/>
          </a:p>
        </p:txBody>
      </p:sp>
      <p:pic>
        <p:nvPicPr>
          <p:cNvPr id="7" name="תמונה 6" descr="תמונה שמכילה טקסט&#10;&#10;התיאור נוצר באופן אוטומטי">
            <a:extLst>
              <a:ext uri="{FF2B5EF4-FFF2-40B4-BE49-F238E27FC236}">
                <a16:creationId xmlns:a16="http://schemas.microsoft.com/office/drawing/2014/main" id="{39062798-405B-4441-B98E-E7C0827F94CF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34" t="45001" r="17015" b="36616"/>
          <a:stretch/>
        </p:blipFill>
        <p:spPr bwMode="auto">
          <a:xfrm>
            <a:off x="2912371" y="3099546"/>
            <a:ext cx="8258810" cy="182746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709989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חיתוך">
  <a:themeElements>
    <a:clrScheme name="חיתוך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חיתוך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חיתוך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319</TotalTime>
  <Words>1424</Words>
  <Application>Microsoft Office PowerPoint</Application>
  <PresentationFormat>מסך רחב</PresentationFormat>
  <Paragraphs>316</Paragraphs>
  <Slides>38</Slides>
  <Notes>0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6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38</vt:i4>
      </vt:variant>
    </vt:vector>
  </HeadingPairs>
  <TitlesOfParts>
    <vt:vector size="45" baseType="lpstr">
      <vt:lpstr>Arial</vt:lpstr>
      <vt:lpstr>Calibri</vt:lpstr>
      <vt:lpstr>Cambria Math</vt:lpstr>
      <vt:lpstr>Franklin Gothic Book</vt:lpstr>
      <vt:lpstr>Times New Roman</vt:lpstr>
      <vt:lpstr>Wingdings</vt:lpstr>
      <vt:lpstr>חיתוך</vt:lpstr>
      <vt:lpstr>Investigate Handwriting for Identification  Using Deep Learning Algorithms   Capstone Project Phase 1  Supervisor:  Mr. Illya Zeldner  </vt:lpstr>
      <vt:lpstr>Introduction </vt:lpstr>
      <vt:lpstr>Motivation  </vt:lpstr>
      <vt:lpstr>Convolutional Neural Network</vt:lpstr>
      <vt:lpstr>Softmax</vt:lpstr>
      <vt:lpstr>מצגת של PowerPoint‏</vt:lpstr>
      <vt:lpstr>Mini-Batch Gradient Descent</vt:lpstr>
      <vt:lpstr>Part 1 - DeepWriter  </vt:lpstr>
      <vt:lpstr>Training process</vt:lpstr>
      <vt:lpstr>Scanning strategy </vt:lpstr>
      <vt:lpstr>Convolutional layers          and Max-pooing layers</vt:lpstr>
      <vt:lpstr>Fully connected layer</vt:lpstr>
      <vt:lpstr>Element wise sum &amp;              Softmax &amp; Average </vt:lpstr>
      <vt:lpstr>Part 2 – Two channel AutoEncoder with SIFT</vt:lpstr>
      <vt:lpstr>AutoEncoder</vt:lpstr>
      <vt:lpstr>Encoder</vt:lpstr>
      <vt:lpstr>Decoder</vt:lpstr>
      <vt:lpstr>SIFT (Scale Invariant Feature Transform)</vt:lpstr>
      <vt:lpstr>SIFT - Example</vt:lpstr>
      <vt:lpstr>SIFT</vt:lpstr>
      <vt:lpstr>מצגת של PowerPoint‏</vt:lpstr>
      <vt:lpstr>Final Stage</vt:lpstr>
      <vt:lpstr>Charts &amp; Flow processes</vt:lpstr>
      <vt:lpstr>Use case – Handwriting Recognition Algorithm </vt:lpstr>
      <vt:lpstr>Use case – Multi Stream Algorithm </vt:lpstr>
      <vt:lpstr>Use case – AutoEncoder with SIFT Algorithm</vt:lpstr>
      <vt:lpstr>Class diagram -Handwriting Recognition Algorithm</vt:lpstr>
      <vt:lpstr>Activity</vt:lpstr>
      <vt:lpstr>User interface</vt:lpstr>
      <vt:lpstr>Main screen</vt:lpstr>
      <vt:lpstr>מצגת של PowerPoint‏</vt:lpstr>
      <vt:lpstr>Add new information screen</vt:lpstr>
      <vt:lpstr>Test  screen</vt:lpstr>
      <vt:lpstr>Results screen</vt:lpstr>
      <vt:lpstr>Test cases</vt:lpstr>
      <vt:lpstr>מצגת של PowerPoint‏</vt:lpstr>
      <vt:lpstr>Thank you !</vt:lpstr>
      <vt:lpstr>References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Investigating Handwriting for Identification  Using Deep Learning   Capstone Project Phase 1  Supervisor:  Mr. Illya Zeldner  </dc:title>
  <dc:creator>Doron</dc:creator>
  <cp:lastModifiedBy>Doron</cp:lastModifiedBy>
  <cp:revision>41</cp:revision>
  <dcterms:created xsi:type="dcterms:W3CDTF">2021-06-19T11:25:23Z</dcterms:created>
  <dcterms:modified xsi:type="dcterms:W3CDTF">2021-06-19T17:37:09Z</dcterms:modified>
</cp:coreProperties>
</file>